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49"/>
  </p:notesMasterIdLst>
  <p:sldIdLst>
    <p:sldId id="290" r:id="rId2"/>
    <p:sldId id="376" r:id="rId3"/>
    <p:sldId id="540" r:id="rId4"/>
    <p:sldId id="485" r:id="rId5"/>
    <p:sldId id="539" r:id="rId6"/>
    <p:sldId id="542" r:id="rId7"/>
    <p:sldId id="541" r:id="rId8"/>
    <p:sldId id="391" r:id="rId9"/>
    <p:sldId id="403" r:id="rId10"/>
    <p:sldId id="464" r:id="rId11"/>
    <p:sldId id="483" r:id="rId12"/>
    <p:sldId id="484" r:id="rId13"/>
    <p:sldId id="543" r:id="rId14"/>
    <p:sldId id="544" r:id="rId15"/>
    <p:sldId id="404" r:id="rId16"/>
    <p:sldId id="491" r:id="rId17"/>
    <p:sldId id="501" r:id="rId18"/>
    <p:sldId id="492" r:id="rId19"/>
    <p:sldId id="545" r:id="rId20"/>
    <p:sldId id="546" r:id="rId21"/>
    <p:sldId id="547" r:id="rId22"/>
    <p:sldId id="523" r:id="rId23"/>
    <p:sldId id="549" r:id="rId24"/>
    <p:sldId id="550" r:id="rId25"/>
    <p:sldId id="551" r:id="rId26"/>
    <p:sldId id="552" r:id="rId27"/>
    <p:sldId id="553" r:id="rId28"/>
    <p:sldId id="554" r:id="rId29"/>
    <p:sldId id="555" r:id="rId30"/>
    <p:sldId id="558" r:id="rId31"/>
    <p:sldId id="559" r:id="rId32"/>
    <p:sldId id="560" r:id="rId33"/>
    <p:sldId id="562" r:id="rId34"/>
    <p:sldId id="563" r:id="rId35"/>
    <p:sldId id="564" r:id="rId36"/>
    <p:sldId id="565" r:id="rId37"/>
    <p:sldId id="566" r:id="rId38"/>
    <p:sldId id="567" r:id="rId39"/>
    <p:sldId id="568" r:id="rId40"/>
    <p:sldId id="570" r:id="rId41"/>
    <p:sldId id="571" r:id="rId42"/>
    <p:sldId id="572" r:id="rId43"/>
    <p:sldId id="573" r:id="rId44"/>
    <p:sldId id="575" r:id="rId45"/>
    <p:sldId id="576" r:id="rId46"/>
    <p:sldId id="443" r:id="rId47"/>
    <p:sldId id="442" r:id="rId48"/>
  </p:sldIdLst>
  <p:sldSz cx="11879263" cy="6840538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ambria Math" panose="02040503050406030204" pitchFamily="18" charset="0"/>
      <p:regular r:id="rId56"/>
    </p:embeddedFont>
    <p:embeddedFont>
      <p:font typeface="나눔바른고딕" panose="020B0603020101020101" pitchFamily="50" charset="-127"/>
      <p:regular r:id="rId57"/>
      <p:bold r:id="rId58"/>
    </p:embeddedFont>
    <p:embeddedFont>
      <p:font typeface="나눔바른고딕 Light" panose="020B0603020101020101" pitchFamily="50" charset="-127"/>
      <p:regular r:id="rId59"/>
    </p:embeddedFont>
    <p:embeddedFont>
      <p:font typeface="나눔스퀘어_ac" panose="020B0600000101010101" pitchFamily="50" charset="-127"/>
      <p:regular r:id="rId60"/>
    </p:embeddedFont>
    <p:embeddedFont>
      <p:font typeface="나눔스퀘어_ac Bold" panose="020B0600000101010101" pitchFamily="50" charset="-127"/>
      <p:bold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>
      <a:defRPr lang="ko-KR"/>
    </a:defPPr>
    <a:lvl1pPr marL="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1pPr>
    <a:lvl2pPr marL="44923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2pPr>
    <a:lvl3pPr marL="89846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3pPr>
    <a:lvl4pPr marL="134769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4pPr>
    <a:lvl5pPr marL="179692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5pPr>
    <a:lvl6pPr marL="224615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6pPr>
    <a:lvl7pPr marL="269538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7pPr>
    <a:lvl8pPr marL="314461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8pPr>
    <a:lvl9pPr marL="359384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B6F331-04E3-45A0-AF43-B42E58D5A3B1}">
          <p14:sldIdLst>
            <p14:sldId id="290"/>
            <p14:sldId id="376"/>
            <p14:sldId id="540"/>
            <p14:sldId id="485"/>
            <p14:sldId id="539"/>
            <p14:sldId id="542"/>
            <p14:sldId id="541"/>
          </p14:sldIdLst>
        </p14:section>
        <p14:section name="제목 없는 구역" id="{84D0D3A9-6ED3-43F3-9014-BF44F5285460}">
          <p14:sldIdLst>
            <p14:sldId id="391"/>
            <p14:sldId id="403"/>
            <p14:sldId id="464"/>
            <p14:sldId id="483"/>
            <p14:sldId id="484"/>
            <p14:sldId id="543"/>
            <p14:sldId id="544"/>
            <p14:sldId id="404"/>
            <p14:sldId id="491"/>
            <p14:sldId id="501"/>
            <p14:sldId id="492"/>
            <p14:sldId id="545"/>
            <p14:sldId id="546"/>
            <p14:sldId id="547"/>
            <p14:sldId id="523"/>
            <p14:sldId id="549"/>
            <p14:sldId id="550"/>
            <p14:sldId id="551"/>
            <p14:sldId id="552"/>
            <p14:sldId id="553"/>
            <p14:sldId id="554"/>
            <p14:sldId id="555"/>
            <p14:sldId id="558"/>
            <p14:sldId id="559"/>
            <p14:sldId id="560"/>
            <p14:sldId id="562"/>
            <p14:sldId id="563"/>
            <p14:sldId id="564"/>
            <p14:sldId id="565"/>
            <p14:sldId id="566"/>
            <p14:sldId id="567"/>
            <p14:sldId id="568"/>
            <p14:sldId id="570"/>
            <p14:sldId id="571"/>
            <p14:sldId id="572"/>
            <p14:sldId id="573"/>
            <p14:sldId id="575"/>
            <p14:sldId id="576"/>
          </p14:sldIdLst>
        </p14:section>
        <p14:section name="제목 없는 구역" id="{5A8AB2C5-2E13-4D1A-8B28-6C680647CC44}">
          <p14:sldIdLst>
            <p14:sldId id="443"/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42" userDrawn="1">
          <p15:clr>
            <a:srgbClr val="A4A3A4"/>
          </p15:clr>
        </p15:guide>
        <p15:guide id="2" pos="3492" userDrawn="1">
          <p15:clr>
            <a:srgbClr val="A4A3A4"/>
          </p15:clr>
        </p15:guide>
        <p15:guide id="3" pos="362" userDrawn="1">
          <p15:clr>
            <a:srgbClr val="A4A3A4"/>
          </p15:clr>
        </p15:guide>
        <p15:guide id="4" pos="7121" userDrawn="1">
          <p15:clr>
            <a:srgbClr val="A4A3A4"/>
          </p15:clr>
        </p15:guide>
        <p15:guide id="5" orient="horz" pos="771" userDrawn="1">
          <p15:clr>
            <a:srgbClr val="A4A3A4"/>
          </p15:clr>
        </p15:guide>
        <p15:guide id="6" orient="horz" pos="3969" userDrawn="1">
          <p15:clr>
            <a:srgbClr val="A4A3A4"/>
          </p15:clr>
        </p15:guide>
        <p15:guide id="7" orient="horz" pos="998" userDrawn="1">
          <p15:clr>
            <a:srgbClr val="A4A3A4"/>
          </p15:clr>
        </p15:guide>
        <p15:guide id="8" orient="horz" pos="1202" userDrawn="1">
          <p15:clr>
            <a:srgbClr val="A4A3A4"/>
          </p15:clr>
        </p15:guide>
        <p15:guide id="9" orient="horz" pos="16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is Diaz" initials="AD" lastIdx="1" clrIdx="0">
    <p:extLst>
      <p:ext uri="{19B8F6BF-5375-455C-9EA6-DF929625EA0E}">
        <p15:presenceInfo xmlns:p15="http://schemas.microsoft.com/office/powerpoint/2012/main" userId="Alexis Dia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D89"/>
    <a:srgbClr val="016191"/>
    <a:srgbClr val="57C0D3"/>
    <a:srgbClr val="FFDE21"/>
    <a:srgbClr val="202333"/>
    <a:srgbClr val="FFFFEE"/>
    <a:srgbClr val="FF5050"/>
    <a:srgbClr val="EFEFEF"/>
    <a:srgbClr val="EEEEEE"/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2695" autoAdjust="0"/>
  </p:normalViewPr>
  <p:slideViewPr>
    <p:cSldViewPr snapToGrid="0">
      <p:cViewPr varScale="1">
        <p:scale>
          <a:sx n="79" d="100"/>
          <a:sy n="79" d="100"/>
        </p:scale>
        <p:origin x="893" y="82"/>
      </p:cViewPr>
      <p:guideLst>
        <p:guide orient="horz" pos="1542"/>
        <p:guide pos="3492"/>
        <p:guide pos="362"/>
        <p:guide pos="7121"/>
        <p:guide orient="horz" pos="771"/>
        <p:guide orient="horz" pos="3969"/>
        <p:guide orient="horz" pos="998"/>
        <p:guide orient="horz" pos="1202"/>
        <p:guide orient="horz" pos="16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773A2-E9FF-430E-8D7B-1EA19FA84019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49300" y="1143000"/>
            <a:ext cx="5359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102FA-A3B1-43F7-9807-1BCAA90ED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48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247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367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28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218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61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990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38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34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68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02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6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02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605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81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801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414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120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55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12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472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01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052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669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7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16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4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102FA-A3B1-43F7-9807-1BCAA90ED1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701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4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102FA-A3B1-43F7-9807-1BCAA90ED1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198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156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721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444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092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4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102FA-A3B1-43F7-9807-1BCAA90ED1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43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07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4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102FA-A3B1-43F7-9807-1BCAA90ED1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543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51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46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0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4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119505"/>
            <a:ext cx="8909447" cy="2381521"/>
          </a:xfrm>
        </p:spPr>
        <p:txBody>
          <a:bodyPr anchor="b"/>
          <a:lstStyle>
            <a:lvl1pPr algn="ctr"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592866"/>
            <a:ext cx="8909447" cy="1651546"/>
          </a:xfrm>
        </p:spPr>
        <p:txBody>
          <a:bodyPr/>
          <a:lstStyle>
            <a:lvl1pPr marL="0" indent="0" algn="ctr">
              <a:buNone/>
              <a:defRPr sz="2338"/>
            </a:lvl1pPr>
            <a:lvl2pPr marL="445450" indent="0" algn="ctr">
              <a:buNone/>
              <a:defRPr sz="1949"/>
            </a:lvl2pPr>
            <a:lvl3pPr marL="890900" indent="0" algn="ctr">
              <a:buNone/>
              <a:defRPr sz="1754"/>
            </a:lvl3pPr>
            <a:lvl4pPr marL="1336350" indent="0" algn="ctr">
              <a:buNone/>
              <a:defRPr sz="1559"/>
            </a:lvl4pPr>
            <a:lvl5pPr marL="1781800" indent="0" algn="ctr">
              <a:buNone/>
              <a:defRPr sz="1559"/>
            </a:lvl5pPr>
            <a:lvl6pPr marL="2227250" indent="0" algn="ctr">
              <a:buNone/>
              <a:defRPr sz="1559"/>
            </a:lvl6pPr>
            <a:lvl7pPr marL="2672700" indent="0" algn="ctr">
              <a:buNone/>
              <a:defRPr sz="1559"/>
            </a:lvl7pPr>
            <a:lvl8pPr marL="3118150" indent="0" algn="ctr">
              <a:buNone/>
              <a:defRPr sz="1559"/>
            </a:lvl8pPr>
            <a:lvl9pPr marL="3563600" indent="0" algn="ctr">
              <a:buNone/>
              <a:defRPr sz="1559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7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984911"/>
            <a:ext cx="6013877" cy="4861216"/>
          </a:xfrm>
        </p:spPr>
        <p:txBody>
          <a:bodyPr anchor="t"/>
          <a:lstStyle>
            <a:lvl1pPr marL="0" indent="0">
              <a:buNone/>
              <a:defRPr sz="3118"/>
            </a:lvl1pPr>
            <a:lvl2pPr marL="445450" indent="0">
              <a:buNone/>
              <a:defRPr sz="2728"/>
            </a:lvl2pPr>
            <a:lvl3pPr marL="890900" indent="0">
              <a:buNone/>
              <a:defRPr sz="2338"/>
            </a:lvl3pPr>
            <a:lvl4pPr marL="1336350" indent="0">
              <a:buNone/>
              <a:defRPr sz="1949"/>
            </a:lvl4pPr>
            <a:lvl5pPr marL="1781800" indent="0">
              <a:buNone/>
              <a:defRPr sz="1949"/>
            </a:lvl5pPr>
            <a:lvl6pPr marL="2227250" indent="0">
              <a:buNone/>
              <a:defRPr sz="1949"/>
            </a:lvl6pPr>
            <a:lvl7pPr marL="2672700" indent="0">
              <a:buNone/>
              <a:defRPr sz="1949"/>
            </a:lvl7pPr>
            <a:lvl8pPr marL="3118150" indent="0">
              <a:buNone/>
              <a:defRPr sz="1949"/>
            </a:lvl8pPr>
            <a:lvl9pPr marL="3563600" indent="0">
              <a:buNone/>
              <a:defRPr sz="194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3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6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64195"/>
            <a:ext cx="2561466" cy="579704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64195"/>
            <a:ext cx="7535907" cy="579704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9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705385"/>
            <a:ext cx="10245864" cy="2845473"/>
          </a:xfrm>
        </p:spPr>
        <p:txBody>
          <a:bodyPr anchor="b"/>
          <a:lstStyle>
            <a:lvl1pPr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577778"/>
            <a:ext cx="10245864" cy="1496367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45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090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3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18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2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27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1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36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3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64196"/>
            <a:ext cx="10245864" cy="1322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676882"/>
            <a:ext cx="5025485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498697"/>
            <a:ext cx="5025485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676882"/>
            <a:ext cx="5050234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498697"/>
            <a:ext cx="5050234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5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544715"/>
            <a:ext cx="11879264" cy="52958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7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167727" y="0"/>
            <a:ext cx="6711536" cy="684053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4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223963"/>
            <a:ext cx="11879264" cy="56165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9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0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2037B-10AE-42A8-B620-C39584202ED4}" type="datetimeFigureOut">
              <a:rPr lang="ko-KR" altLang="en-US" smtClean="0"/>
              <a:t>2021-07-31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5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80" r:id="rId8"/>
    <p:sldLayoutId id="2147483679" r:id="rId9"/>
    <p:sldLayoutId id="2147483681" r:id="rId10"/>
    <p:sldLayoutId id="2147483682" r:id="rId11"/>
    <p:sldLayoutId id="2147483683" r:id="rId12"/>
  </p:sldLayoutIdLst>
  <p:txStyles>
    <p:titleStyle>
      <a:lvl1pPr algn="l" defTabSz="890900" rtl="0" eaLnBrk="1" latinLnBrk="1" hangingPunct="1">
        <a:lnSpc>
          <a:spcPct val="90000"/>
        </a:lnSpc>
        <a:spcBef>
          <a:spcPct val="0"/>
        </a:spcBef>
        <a:buNone/>
        <a:defRPr sz="42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25" indent="-222725" algn="l" defTabSz="89090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681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6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0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5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499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54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08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63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4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09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3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18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2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27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1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36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17/06/relationships/model3d" Target="../media/model3d1.glb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23386" y="2656654"/>
            <a:ext cx="692848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 </a:t>
            </a:r>
            <a:r>
              <a:rPr lang="en-US" altLang="ko-KR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</a:t>
            </a:r>
            <a:endParaRPr lang="en-US" altLang="ko-KR" sz="4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906" y="3478431"/>
            <a:ext cx="48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간단한 탄막게임 제작</a:t>
            </a:r>
            <a:endParaRPr lang="ko-KR" altLang="en-US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3385" y="3330369"/>
            <a:ext cx="5150485" cy="89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89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 추가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00EBD-D093-47D7-9E34-90E90BF2002B}"/>
              </a:ext>
            </a:extLst>
          </p:cNvPr>
          <p:cNvSpPr txBox="1"/>
          <p:nvPr/>
        </p:nvSpPr>
        <p:spPr>
          <a:xfrm>
            <a:off x="574674" y="2033858"/>
            <a:ext cx="80319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[Unity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교과서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제공하는 리소스를 이용할겁니다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https://github.com/gilbutITbook/006922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E0C406-F51A-4DD6-B3B5-BD48199840DC}"/>
              </a:ext>
            </a:extLst>
          </p:cNvPr>
          <p:cNvGrpSpPr/>
          <p:nvPr/>
        </p:nvGrpSpPr>
        <p:grpSpPr>
          <a:xfrm>
            <a:off x="1943320" y="2923351"/>
            <a:ext cx="7720553" cy="3827738"/>
            <a:chOff x="1889996" y="2772522"/>
            <a:chExt cx="7720553" cy="38277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929C2F-6874-41F1-8540-5D5C4EE1C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9996" y="2772522"/>
              <a:ext cx="7720553" cy="38277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08A202-2C36-4D32-8EF7-843407310EAB}"/>
                </a:ext>
              </a:extLst>
            </p:cNvPr>
            <p:cNvSpPr/>
            <p:nvPr/>
          </p:nvSpPr>
          <p:spPr>
            <a:xfrm>
              <a:off x="6777872" y="3987538"/>
              <a:ext cx="2818615" cy="19796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5CBD4B-698F-4B0E-99DF-DD5138A3D25F}"/>
              </a:ext>
            </a:extLst>
          </p:cNvPr>
          <p:cNvSpPr txBox="1"/>
          <p:nvPr/>
        </p:nvSpPr>
        <p:spPr>
          <a:xfrm>
            <a:off x="9818044" y="5711068"/>
            <a:ext cx="20612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Download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ZIP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클릭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0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저장하기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86D903-A006-4712-8392-D645DE67A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9" y="1758057"/>
            <a:ext cx="3868211" cy="40723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4AA463-A696-4C6D-AC1B-13E60CE08A2D}"/>
              </a:ext>
            </a:extLst>
          </p:cNvPr>
          <p:cNvSpPr txBox="1"/>
          <p:nvPr/>
        </p:nvSpPr>
        <p:spPr>
          <a:xfrm>
            <a:off x="1442688" y="6067999"/>
            <a:ext cx="796359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이번에도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GameScene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이름으로 저장해줍니다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9690B82-8F0A-4E38-B2FC-531BEC445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288" y="1758057"/>
            <a:ext cx="6500651" cy="407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6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7AA6C9-6848-4AE1-8C34-CCEFB918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4943"/>
            <a:ext cx="11879263" cy="44576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CC4C41-7E5A-47B9-8991-5D1D6B2D8E5C}"/>
              </a:ext>
            </a:extLst>
          </p:cNvPr>
          <p:cNvSpPr txBox="1"/>
          <p:nvPr/>
        </p:nvSpPr>
        <p:spPr>
          <a:xfrm>
            <a:off x="507762" y="6222767"/>
            <a:ext cx="108637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플레이어를 배치하고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포지션은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(0, -3.6, 0)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설정합니다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72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AC43BC9C-1AA8-438F-AEC3-20A018C9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3218"/>
            <a:ext cx="11879263" cy="4439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3B63F9-021E-49BD-9AC6-EAAF130226F4}"/>
              </a:ext>
            </a:extLst>
          </p:cNvPr>
          <p:cNvSpPr txBox="1"/>
          <p:nvPr/>
        </p:nvSpPr>
        <p:spPr>
          <a:xfrm>
            <a:off x="507762" y="6222767"/>
            <a:ext cx="108637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배경을 배치하고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스케일은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(4.5, 2, 1)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설정합니다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3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6BA020-9F62-4226-8247-2FE012B33027}"/>
              </a:ext>
            </a:extLst>
          </p:cNvPr>
          <p:cNvGrpSpPr/>
          <p:nvPr/>
        </p:nvGrpSpPr>
        <p:grpSpPr>
          <a:xfrm>
            <a:off x="4933846" y="2415568"/>
            <a:ext cx="6000043" cy="3591595"/>
            <a:chOff x="507761" y="2571210"/>
            <a:chExt cx="10863738" cy="359159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3B63F9-021E-49BD-9AC6-EAAF130226F4}"/>
                </a:ext>
              </a:extLst>
            </p:cNvPr>
            <p:cNvSpPr txBox="1"/>
            <p:nvPr/>
          </p:nvSpPr>
          <p:spPr>
            <a:xfrm>
              <a:off x="507763" y="4316146"/>
              <a:ext cx="10863736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“</a:t>
              </a:r>
              <a:r>
                <a:rPr lang="ko-KR" altLang="en-US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저는 플레이어가 안보여요</a:t>
              </a:r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!”</a:t>
              </a:r>
            </a:p>
            <a:p>
              <a:pPr algn="ctr"/>
              <a:endPara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…</a:t>
              </a:r>
            </a:p>
            <a:p>
              <a:pPr algn="ctr"/>
              <a:r>
                <a:rPr lang="en-US" altLang="ko-KR" sz="3000" spc="-100">
                  <a:solidFill>
                    <a:schemeClr val="accent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Order in Layer </a:t>
              </a:r>
              <a:r>
                <a:rPr lang="ko-KR" altLang="en-US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값을 높여보세요</a:t>
              </a:r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!</a:t>
              </a:r>
              <a:endParaRPr lang="en-US" altLang="ko-KR" sz="3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C960C4-A1AB-4102-B300-9E97868FDE2D}"/>
                </a:ext>
              </a:extLst>
            </p:cNvPr>
            <p:cNvSpPr txBox="1"/>
            <p:nvPr/>
          </p:nvSpPr>
          <p:spPr>
            <a:xfrm>
              <a:off x="507761" y="2571210"/>
              <a:ext cx="10863736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8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❓</a:t>
              </a:r>
              <a:endParaRPr lang="en-US" altLang="ko-KR" sz="115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AFA631D2-FCC6-4544-9531-310465D4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16" y="1644249"/>
            <a:ext cx="3686175" cy="4857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B7B018-5AB7-4668-BDB2-E64999C3244C}"/>
              </a:ext>
            </a:extLst>
          </p:cNvPr>
          <p:cNvSpPr/>
          <p:nvPr/>
        </p:nvSpPr>
        <p:spPr>
          <a:xfrm>
            <a:off x="713727" y="6168755"/>
            <a:ext cx="3276000" cy="244210"/>
          </a:xfrm>
          <a:prstGeom prst="rect">
            <a:avLst/>
          </a:prstGeom>
          <a:noFill/>
          <a:ln w="412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52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23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작성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596841" y="5851397"/>
            <a:ext cx="172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&lt;- 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마지막 줄 추가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3AEBB3E-4E3C-44F9-9E77-0A5A13C0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06" y="1734947"/>
            <a:ext cx="7715250" cy="4991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D9D0AF-848E-4D28-B1D0-E32D9F2E16C6}"/>
              </a:ext>
            </a:extLst>
          </p:cNvPr>
          <p:cNvSpPr txBox="1"/>
          <p:nvPr/>
        </p:nvSpPr>
        <p:spPr>
          <a:xfrm>
            <a:off x="15312091" y="52985"/>
            <a:ext cx="59436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(Input.GetKeyDown(KeyCode.LeftArrow))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transform.Translate(-3, 0, 0); 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좌측으로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만큼 이동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(Input.GetKeyDown(KeyCode.RightArrow))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transform.Translate(3, 0, 0); 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우측으로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만큼 이동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1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8A28848B-B7A3-43DA-8C31-9577C3309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50"/>
          <a:stretch/>
        </p:blipFill>
        <p:spPr>
          <a:xfrm>
            <a:off x="10164717" y="2916738"/>
            <a:ext cx="747233" cy="724298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만든 다음엔 항상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D7F0328-794B-48FE-B507-898BDE8B4506}"/>
              </a:ext>
            </a:extLst>
          </p:cNvPr>
          <p:cNvSpPr/>
          <p:nvPr/>
        </p:nvSpPr>
        <p:spPr>
          <a:xfrm>
            <a:off x="7218417" y="3054448"/>
            <a:ext cx="747233" cy="197672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D2A9B50-B845-49E9-8A48-7C61B13813B9}"/>
              </a:ext>
            </a:extLst>
          </p:cNvPr>
          <p:cNvGrpSpPr/>
          <p:nvPr/>
        </p:nvGrpSpPr>
        <p:grpSpPr>
          <a:xfrm>
            <a:off x="3030949" y="3354843"/>
            <a:ext cx="4017170" cy="1350086"/>
            <a:chOff x="3030949" y="4508737"/>
            <a:chExt cx="4017170" cy="135008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C44F328-BE69-4A71-B89F-AA9B3D627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6550"/>
            <a:stretch/>
          </p:blipFill>
          <p:spPr>
            <a:xfrm>
              <a:off x="3030949" y="4508737"/>
              <a:ext cx="1392836" cy="135008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1AB397-874A-4981-B27B-3A55D01A1E2B}"/>
                </a:ext>
              </a:extLst>
            </p:cNvPr>
            <p:cNvSpPr txBox="1"/>
            <p:nvPr/>
          </p:nvSpPr>
          <p:spPr>
            <a:xfrm>
              <a:off x="4688327" y="5067620"/>
              <a:ext cx="235979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PlayerController</a:t>
              </a:r>
              <a:endParaRPr lang="en-US" altLang="ko-KR" sz="2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F1FB077-6E4A-4077-9395-7061459E04CD}"/>
              </a:ext>
            </a:extLst>
          </p:cNvPr>
          <p:cNvSpPr txBox="1"/>
          <p:nvPr/>
        </p:nvSpPr>
        <p:spPr>
          <a:xfrm>
            <a:off x="873884" y="5853435"/>
            <a:ext cx="100380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스크립트가 오브젝트에 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붙어야 비로소 기능이 동작한다는거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 </a:t>
            </a:r>
          </a:p>
          <a:p>
            <a:pPr algn="ctr"/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잊지 않으셨죠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999D5BB-5BE2-42BB-AA30-C6D1D6085E8B}"/>
              </a:ext>
            </a:extLst>
          </p:cNvPr>
          <p:cNvGrpSpPr/>
          <p:nvPr/>
        </p:nvGrpSpPr>
        <p:grpSpPr>
          <a:xfrm>
            <a:off x="7993004" y="3220053"/>
            <a:ext cx="3930976" cy="2261539"/>
            <a:chOff x="7993004" y="3220053"/>
            <a:chExt cx="3930976" cy="2261539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5FF5DC2-91F5-49D6-9879-05A81E3B9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6777" y="3220053"/>
              <a:ext cx="1651948" cy="17633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5A5C2-D624-4461-91FA-3DEA3FB3B43B}"/>
                </a:ext>
              </a:extLst>
            </p:cNvPr>
            <p:cNvSpPr txBox="1"/>
            <p:nvPr/>
          </p:nvSpPr>
          <p:spPr>
            <a:xfrm>
              <a:off x="7993004" y="5173815"/>
              <a:ext cx="39309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플레이어 키보드에 따라 움직이는 플레이어</a:t>
              </a:r>
              <a:endParaRPr lang="en-US" altLang="ko-KR" sz="2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676C6C2-1B09-4BAB-A527-BD341B2829B8}"/>
              </a:ext>
            </a:extLst>
          </p:cNvPr>
          <p:cNvSpPr txBox="1"/>
          <p:nvPr/>
        </p:nvSpPr>
        <p:spPr>
          <a:xfrm>
            <a:off x="2302322" y="3799054"/>
            <a:ext cx="8168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D31169A-341C-4BF0-A6DA-DF945F8B71BD}"/>
              </a:ext>
            </a:extLst>
          </p:cNvPr>
          <p:cNvGrpSpPr/>
          <p:nvPr/>
        </p:nvGrpSpPr>
        <p:grpSpPr>
          <a:xfrm>
            <a:off x="395788" y="3020365"/>
            <a:ext cx="1742889" cy="2153450"/>
            <a:chOff x="395788" y="3220052"/>
            <a:chExt cx="1742889" cy="215345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2E89ECA-4505-457C-A4C3-AEC38017B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59" y="3220052"/>
              <a:ext cx="1651948" cy="176331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329EDE-4A38-40A7-8F28-5E8F0E36AF0D}"/>
                </a:ext>
              </a:extLst>
            </p:cNvPr>
            <p:cNvSpPr txBox="1"/>
            <p:nvPr/>
          </p:nvSpPr>
          <p:spPr>
            <a:xfrm>
              <a:off x="395788" y="5065725"/>
              <a:ext cx="17428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플레이어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몸통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en-US" altLang="ko-KR" sz="2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448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1506936" y="6125794"/>
            <a:ext cx="886538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움직이죠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 descr="텍스트, 모니터, 화면, 텔레비전이(가) 표시된 사진&#10;&#10;자동 생성된 설명">
            <a:extLst>
              <a:ext uri="{FF2B5EF4-FFF2-40B4-BE49-F238E27FC236}">
                <a16:creationId xmlns:a16="http://schemas.microsoft.com/office/drawing/2014/main" id="{38B53B24-03F7-4BD0-AD3E-799E4A508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6" y="186347"/>
            <a:ext cx="109442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Arrow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작성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1027771" y="6070016"/>
            <a:ext cx="93557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Time.deltaTime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프레임과 프레임 사이의 간격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프레임을 실행하는데 걸린 시간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였죠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algn="ctr"/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화살표가 우리 눈에 자연스럽게 떨어지게 보이게 하기 위해  곱해주었어요</a:t>
            </a:r>
            <a:endParaRPr lang="en-US" altLang="ko-KR" sz="20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D1815-2B05-4CB2-849E-F9BFBA0E4E79}"/>
              </a:ext>
            </a:extLst>
          </p:cNvPr>
          <p:cNvSpPr txBox="1"/>
          <p:nvPr/>
        </p:nvSpPr>
        <p:spPr>
          <a:xfrm>
            <a:off x="13968046" y="468483"/>
            <a:ext cx="59436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ArrowController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nb-NO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transform.Translate(0, -0.1f, 0);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(transform.position.y &lt; -5.0f)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Destroy(gameObject);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15F01BF-748D-4F2E-8741-2C73930A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83" y="1610849"/>
            <a:ext cx="5645575" cy="42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3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복습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빠르게 지난 내용 복습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559433" y="2383407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지난 스터디에서는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92EB5-F520-44A9-8615-CE1FCFBDB028}"/>
              </a:ext>
            </a:extLst>
          </p:cNvPr>
          <p:cNvSpPr txBox="1"/>
          <p:nvPr/>
        </p:nvSpPr>
        <p:spPr>
          <a:xfrm>
            <a:off x="574674" y="3241570"/>
            <a:ext cx="8541045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예제 실습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변수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참조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UI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빌드 세팅</a:t>
            </a:r>
            <a:endParaRPr lang="en-US" altLang="ko-KR" sz="28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만든 다음엔 역시나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D7F0328-794B-48FE-B507-898BDE8B4506}"/>
              </a:ext>
            </a:extLst>
          </p:cNvPr>
          <p:cNvSpPr/>
          <p:nvPr/>
        </p:nvSpPr>
        <p:spPr>
          <a:xfrm>
            <a:off x="7218417" y="3054448"/>
            <a:ext cx="747233" cy="197672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D2A9B50-B845-49E9-8A48-7C61B13813B9}"/>
              </a:ext>
            </a:extLst>
          </p:cNvPr>
          <p:cNvGrpSpPr/>
          <p:nvPr/>
        </p:nvGrpSpPr>
        <p:grpSpPr>
          <a:xfrm>
            <a:off x="3030949" y="3354843"/>
            <a:ext cx="4017170" cy="1350086"/>
            <a:chOff x="3030949" y="4508737"/>
            <a:chExt cx="4017170" cy="135008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C44F328-BE69-4A71-B89F-AA9B3D627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6550"/>
            <a:stretch/>
          </p:blipFill>
          <p:spPr>
            <a:xfrm>
              <a:off x="3030949" y="4508737"/>
              <a:ext cx="1392836" cy="135008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1AB397-874A-4981-B27B-3A55D01A1E2B}"/>
                </a:ext>
              </a:extLst>
            </p:cNvPr>
            <p:cNvSpPr txBox="1"/>
            <p:nvPr/>
          </p:nvSpPr>
          <p:spPr>
            <a:xfrm>
              <a:off x="4688327" y="5067620"/>
              <a:ext cx="235979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ArrowController</a:t>
              </a:r>
              <a:endParaRPr lang="en-US" altLang="ko-KR" sz="2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F1FB077-6E4A-4077-9395-7061459E04CD}"/>
              </a:ext>
            </a:extLst>
          </p:cNvPr>
          <p:cNvSpPr txBox="1"/>
          <p:nvPr/>
        </p:nvSpPr>
        <p:spPr>
          <a:xfrm>
            <a:off x="849190" y="5868376"/>
            <a:ext cx="1003806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화살표 역시 스크립트를 부착해줍니다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32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76C6C2-1B09-4BAB-A527-BD341B2829B8}"/>
              </a:ext>
            </a:extLst>
          </p:cNvPr>
          <p:cNvSpPr txBox="1"/>
          <p:nvPr/>
        </p:nvSpPr>
        <p:spPr>
          <a:xfrm>
            <a:off x="2302322" y="3799054"/>
            <a:ext cx="8168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10A589-B833-4C39-9877-626588DEC512}"/>
              </a:ext>
            </a:extLst>
          </p:cNvPr>
          <p:cNvGrpSpPr/>
          <p:nvPr/>
        </p:nvGrpSpPr>
        <p:grpSpPr>
          <a:xfrm>
            <a:off x="395788" y="3283056"/>
            <a:ext cx="1742889" cy="1890759"/>
            <a:chOff x="395788" y="3283056"/>
            <a:chExt cx="1742889" cy="189075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329EDE-4A38-40A7-8F28-5E8F0E36AF0D}"/>
                </a:ext>
              </a:extLst>
            </p:cNvPr>
            <p:cNvSpPr txBox="1"/>
            <p:nvPr/>
          </p:nvSpPr>
          <p:spPr>
            <a:xfrm>
              <a:off x="395788" y="4866038"/>
              <a:ext cx="17428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화살표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몸통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en-US" altLang="ko-KR" sz="2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7257938-A0AF-432C-9035-06B314811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48" y="3283056"/>
              <a:ext cx="1053968" cy="1307936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B137A61-E7DD-41EC-AFA3-DF919889DB03}"/>
              </a:ext>
            </a:extLst>
          </p:cNvPr>
          <p:cNvGrpSpPr/>
          <p:nvPr/>
        </p:nvGrpSpPr>
        <p:grpSpPr>
          <a:xfrm>
            <a:off x="8198942" y="2623385"/>
            <a:ext cx="3930976" cy="2549628"/>
            <a:chOff x="8199229" y="2916738"/>
            <a:chExt cx="3930976" cy="254962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A28848B-B7A3-43DA-8C31-9577C3309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6550"/>
            <a:stretch/>
          </p:blipFill>
          <p:spPr>
            <a:xfrm>
              <a:off x="10164717" y="2916738"/>
              <a:ext cx="747233" cy="72429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5A5C2-D624-4461-91FA-3DEA3FB3B43B}"/>
                </a:ext>
              </a:extLst>
            </p:cNvPr>
            <p:cNvSpPr txBox="1"/>
            <p:nvPr/>
          </p:nvSpPr>
          <p:spPr>
            <a:xfrm>
              <a:off x="8199229" y="5158589"/>
              <a:ext cx="39309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시작 시 아래로 떨어지는 화살표</a:t>
              </a:r>
              <a:endParaRPr lang="en-US" altLang="ko-KR" sz="2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AA9B22-876D-431D-8538-E37F1E096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0749" y="3606751"/>
              <a:ext cx="1053968" cy="1307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979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1506936" y="6125794"/>
            <a:ext cx="886538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움직이죠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모니터, 텔레비전, 화면이(가) 표시된 사진&#10;&#10;자동 생성된 설명">
            <a:extLst>
              <a:ext uri="{FF2B5EF4-FFF2-40B4-BE49-F238E27FC236}">
                <a16:creationId xmlns:a16="http://schemas.microsoft.com/office/drawing/2014/main" id="{C6DA4CF9-31F3-40C0-9A21-B0BFF558C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9" y="253079"/>
            <a:ext cx="109442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9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충돌판정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2677492" y="2750484"/>
            <a:ext cx="6524278" cy="315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5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🤔</a:t>
            </a:r>
            <a:endParaRPr lang="en-US" altLang="ko-KR" sz="115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캐릭터와 화살표가 서로 충돌했는지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검사하려면 어떻게 해야할까요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1451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충돌판정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4906129" y="3121437"/>
            <a:ext cx="6524278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강부터 계속 쓰고 있는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벡터 연산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사용하면 되겠죠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algn="ctr"/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말이 어려워서 벡터 연산이지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/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사실상 </a:t>
            </a:r>
            <a:r>
              <a:rPr lang="ko-KR" altLang="en-US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피타고라스 정리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봐도 돼요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935087-FFA6-4B28-9A30-391BF7C9F1B1}"/>
              </a:ext>
            </a:extLst>
          </p:cNvPr>
          <p:cNvGrpSpPr/>
          <p:nvPr/>
        </p:nvGrpSpPr>
        <p:grpSpPr>
          <a:xfrm>
            <a:off x="934720" y="2191684"/>
            <a:ext cx="3220720" cy="2946400"/>
            <a:chOff x="1270000" y="2225040"/>
            <a:chExt cx="3220720" cy="2946400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0D2A754-F8B7-4874-AB71-3BD0C5F3B452}"/>
                </a:ext>
              </a:extLst>
            </p:cNvPr>
            <p:cNvCxnSpPr/>
            <p:nvPr/>
          </p:nvCxnSpPr>
          <p:spPr>
            <a:xfrm flipV="1">
              <a:off x="1280160" y="2225040"/>
              <a:ext cx="0" cy="2946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D430549-DF88-4CD1-A4CC-0D51E37D230D}"/>
                </a:ext>
              </a:extLst>
            </p:cNvPr>
            <p:cNvCxnSpPr>
              <a:cxnSpLocks/>
            </p:cNvCxnSpPr>
            <p:nvPr/>
          </p:nvCxnSpPr>
          <p:spPr>
            <a:xfrm>
              <a:off x="1270000" y="5161280"/>
              <a:ext cx="322072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CD65AB3-C969-41D3-9345-CBEE5F0A7985}"/>
              </a:ext>
            </a:extLst>
          </p:cNvPr>
          <p:cNvSpPr txBox="1"/>
          <p:nvPr/>
        </p:nvSpPr>
        <p:spPr>
          <a:xfrm>
            <a:off x="559433" y="4512370"/>
            <a:ext cx="3752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4E8AD5-9AB0-461B-9BE3-883285D5EE9E}"/>
              </a:ext>
            </a:extLst>
          </p:cNvPr>
          <p:cNvSpPr txBox="1"/>
          <p:nvPr/>
        </p:nvSpPr>
        <p:spPr>
          <a:xfrm>
            <a:off x="574675" y="2972015"/>
            <a:ext cx="3752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A7636-5756-49CE-9CB6-39F127F135A9}"/>
              </a:ext>
            </a:extLst>
          </p:cNvPr>
          <p:cNvSpPr txBox="1"/>
          <p:nvPr/>
        </p:nvSpPr>
        <p:spPr>
          <a:xfrm>
            <a:off x="1929173" y="5306618"/>
            <a:ext cx="3752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86459-257E-4E75-BC68-74B6D119DDD8}"/>
              </a:ext>
            </a:extLst>
          </p:cNvPr>
          <p:cNvSpPr txBox="1"/>
          <p:nvPr/>
        </p:nvSpPr>
        <p:spPr>
          <a:xfrm>
            <a:off x="3886343" y="5276668"/>
            <a:ext cx="3752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8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24A7DB-C3C6-4771-A878-8D10AE843434}"/>
              </a:ext>
            </a:extLst>
          </p:cNvPr>
          <p:cNvCxnSpPr/>
          <p:nvPr/>
        </p:nvCxnSpPr>
        <p:spPr>
          <a:xfrm>
            <a:off x="1026396" y="4625618"/>
            <a:ext cx="86360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89A8DE0-6B67-4904-905C-91DB923512D2}"/>
              </a:ext>
            </a:extLst>
          </p:cNvPr>
          <p:cNvCxnSpPr>
            <a:cxnSpLocks/>
          </p:cNvCxnSpPr>
          <p:nvPr/>
        </p:nvCxnSpPr>
        <p:spPr>
          <a:xfrm flipV="1">
            <a:off x="1816588" y="4685350"/>
            <a:ext cx="0" cy="44257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4DC740-06A1-4AB0-BEEC-5E119F66114A}"/>
              </a:ext>
            </a:extLst>
          </p:cNvPr>
          <p:cNvCxnSpPr>
            <a:cxnSpLocks/>
          </p:cNvCxnSpPr>
          <p:nvPr/>
        </p:nvCxnSpPr>
        <p:spPr>
          <a:xfrm>
            <a:off x="934718" y="3121437"/>
            <a:ext cx="288005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AFE700-7132-40FC-AAB4-B1CA72B8B0A4}"/>
              </a:ext>
            </a:extLst>
          </p:cNvPr>
          <p:cNvCxnSpPr>
            <a:cxnSpLocks/>
          </p:cNvCxnSpPr>
          <p:nvPr/>
        </p:nvCxnSpPr>
        <p:spPr>
          <a:xfrm flipV="1">
            <a:off x="3822876" y="3121438"/>
            <a:ext cx="0" cy="201664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687E14B4-96DF-4079-8413-2EB52E215C84}"/>
              </a:ext>
            </a:extLst>
          </p:cNvPr>
          <p:cNvSpPr/>
          <p:nvPr/>
        </p:nvSpPr>
        <p:spPr>
          <a:xfrm>
            <a:off x="1757916" y="4559578"/>
            <a:ext cx="132080" cy="132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B1E898-B627-4DCA-8C19-C6B6AADF4AF7}"/>
              </a:ext>
            </a:extLst>
          </p:cNvPr>
          <p:cNvSpPr/>
          <p:nvPr/>
        </p:nvSpPr>
        <p:spPr>
          <a:xfrm>
            <a:off x="3748728" y="3055397"/>
            <a:ext cx="132080" cy="132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1DDCB4C-54C5-4B9F-B67B-1680C126E6EB}"/>
              </a:ext>
            </a:extLst>
          </p:cNvPr>
          <p:cNvCxnSpPr>
            <a:cxnSpLocks/>
          </p:cNvCxnSpPr>
          <p:nvPr/>
        </p:nvCxnSpPr>
        <p:spPr>
          <a:xfrm flipV="1">
            <a:off x="1943320" y="3215342"/>
            <a:ext cx="1796560" cy="134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28940-4FE7-4DAC-BC84-EB585C6FF53B}"/>
              </a:ext>
            </a:extLst>
          </p:cNvPr>
          <p:cNvSpPr txBox="1"/>
          <p:nvPr/>
        </p:nvSpPr>
        <p:spPr>
          <a:xfrm>
            <a:off x="2017085" y="4523334"/>
            <a:ext cx="14808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플레이어 위치</a:t>
            </a:r>
            <a:endParaRPr kumimoji="0" lang="en-US" altLang="ko-KR" b="0" i="0" u="none" strike="noStrike" kern="1200" cap="none" spc="-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017C38-9D47-4F40-8F21-3888FA5D2559}"/>
              </a:ext>
            </a:extLst>
          </p:cNvPr>
          <p:cNvSpPr txBox="1"/>
          <p:nvPr/>
        </p:nvSpPr>
        <p:spPr>
          <a:xfrm>
            <a:off x="3966093" y="2924845"/>
            <a:ext cx="15722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화살표 위치</a:t>
            </a:r>
            <a:endParaRPr kumimoji="0" lang="en-US" altLang="ko-KR" b="0" i="0" u="none" strike="noStrike" kern="1200" cap="none" spc="-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7768A1-26A2-4F0D-A3C3-FFDD7096386A}"/>
              </a:ext>
            </a:extLst>
          </p:cNvPr>
          <p:cNvSpPr txBox="1"/>
          <p:nvPr/>
        </p:nvSpPr>
        <p:spPr>
          <a:xfrm>
            <a:off x="2320657" y="3801068"/>
            <a:ext cx="1480898" cy="276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사이의 </a:t>
            </a:r>
            <a:r>
              <a:rPr kumimoji="0" lang="ko-KR" altLang="en-US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거리</a:t>
            </a:r>
            <a:r>
              <a:rPr kumimoji="0" lang="en-US" altLang="ko-KR" b="0" i="0" u="none" strike="noStrike" kern="1200" cap="none" spc="-100" normalizeH="0" baseline="0" noProof="0">
                <a:ln>
                  <a:noFill/>
                </a:ln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?</a:t>
            </a:r>
            <a:endParaRPr kumimoji="0" lang="en-US" altLang="ko-KR" b="0" i="0" u="none" strike="noStrike" kern="1200" cap="none" spc="-100" normalizeH="0" baseline="0" noProof="0" dirty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938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충돌판정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431E2F5-0D54-4B5B-97CC-295DEF534723}"/>
              </a:ext>
            </a:extLst>
          </p:cNvPr>
          <p:cNvGrpSpPr/>
          <p:nvPr/>
        </p:nvGrpSpPr>
        <p:grpSpPr>
          <a:xfrm>
            <a:off x="574675" y="1762300"/>
            <a:ext cx="5878437" cy="4373772"/>
            <a:chOff x="2931473" y="1894380"/>
            <a:chExt cx="5878437" cy="437377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935087-FFA6-4B28-9A30-391BF7C9F1B1}"/>
                </a:ext>
              </a:extLst>
            </p:cNvPr>
            <p:cNvGrpSpPr/>
            <p:nvPr/>
          </p:nvGrpSpPr>
          <p:grpSpPr>
            <a:xfrm>
              <a:off x="3381418" y="1894380"/>
              <a:ext cx="4389120" cy="4015284"/>
              <a:chOff x="1270000" y="2225040"/>
              <a:chExt cx="3220720" cy="2946400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B0D2A754-F8B7-4874-AB71-3BD0C5F3B452}"/>
                  </a:ext>
                </a:extLst>
              </p:cNvPr>
              <p:cNvCxnSpPr/>
              <p:nvPr/>
            </p:nvCxnSpPr>
            <p:spPr>
              <a:xfrm flipV="1">
                <a:off x="1280160" y="2225040"/>
                <a:ext cx="0" cy="29464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0D430549-DF88-4CD1-A4CC-0D51E37D2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0000" y="5161280"/>
                <a:ext cx="322072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D65AB3-C969-41D3-9345-CBEE5F0A7985}"/>
                </a:ext>
              </a:extLst>
            </p:cNvPr>
            <p:cNvSpPr txBox="1"/>
            <p:nvPr/>
          </p:nvSpPr>
          <p:spPr>
            <a:xfrm>
              <a:off x="2939254" y="4845677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4E8AD5-9AB0-461B-9BE3-883285D5EE9E}"/>
                </a:ext>
              </a:extLst>
            </p:cNvPr>
            <p:cNvSpPr txBox="1"/>
            <p:nvPr/>
          </p:nvSpPr>
          <p:spPr>
            <a:xfrm>
              <a:off x="2931473" y="3252729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DA7636-5756-49CE-9CB6-39F127F135A9}"/>
                </a:ext>
              </a:extLst>
            </p:cNvPr>
            <p:cNvSpPr txBox="1"/>
            <p:nvPr/>
          </p:nvSpPr>
          <p:spPr>
            <a:xfrm>
              <a:off x="4625750" y="5960375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686459-257E-4E75-BC68-74B6D119DDD8}"/>
                </a:ext>
              </a:extLst>
            </p:cNvPr>
            <p:cNvSpPr txBox="1"/>
            <p:nvPr/>
          </p:nvSpPr>
          <p:spPr>
            <a:xfrm>
              <a:off x="7049970" y="5960374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-100" normalizeH="0" baseline="0" noProof="0">
                  <a:ln>
                    <a:noFill/>
                  </a:ln>
                  <a:solidFill>
                    <a:srgbClr val="202333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6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924A7DB-C3C6-4771-A878-8D10AE843434}"/>
                </a:ext>
              </a:extLst>
            </p:cNvPr>
            <p:cNvCxnSpPr/>
            <p:nvPr/>
          </p:nvCxnSpPr>
          <p:spPr>
            <a:xfrm>
              <a:off x="3400591" y="4999565"/>
              <a:ext cx="863600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89A8DE0-6B67-4904-905C-91DB92351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716" y="5399546"/>
              <a:ext cx="0" cy="442574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44DC740-06A1-4AB0-BEEC-5E119F66114A}"/>
                </a:ext>
              </a:extLst>
            </p:cNvPr>
            <p:cNvCxnSpPr>
              <a:cxnSpLocks/>
            </p:cNvCxnSpPr>
            <p:nvPr/>
          </p:nvCxnSpPr>
          <p:spPr>
            <a:xfrm>
              <a:off x="3381418" y="3406617"/>
              <a:ext cx="3222582" cy="0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0AFE700-7132-40FC-AAB4-B1CA72B8B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4396" y="3879172"/>
              <a:ext cx="0" cy="2016646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F28940-4FE7-4DAC-BC84-EB585C6FF53B}"/>
                </a:ext>
              </a:extLst>
            </p:cNvPr>
            <p:cNvSpPr txBox="1"/>
            <p:nvPr/>
          </p:nvSpPr>
          <p:spPr>
            <a:xfrm>
              <a:off x="4905814" y="5170693"/>
              <a:ext cx="148089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-10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플레이어 위치</a:t>
              </a:r>
              <a:endParaRPr kumimoji="0" lang="en-US" altLang="ko-KR" b="0" i="0" u="none" strike="noStrike" kern="1200" cap="none" spc="-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017C38-9D47-4F40-8F21-3888FA5D2559}"/>
                </a:ext>
              </a:extLst>
            </p:cNvPr>
            <p:cNvSpPr txBox="1"/>
            <p:nvPr/>
          </p:nvSpPr>
          <p:spPr>
            <a:xfrm>
              <a:off x="7237613" y="2863885"/>
              <a:ext cx="157229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-10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나눔스퀘어_ac Bold" panose="020B0600000101010101" pitchFamily="50" charset="-127"/>
                  <a:ea typeface="나눔스퀘어_ac Bold" panose="020B0600000101010101" pitchFamily="50" charset="-127"/>
                  <a:cs typeface="+mn-cs"/>
                </a:rPr>
                <a:t>화살표 위치</a:t>
              </a:r>
              <a:endParaRPr kumimoji="0" lang="en-US" altLang="ko-KR" b="0" i="0" u="none" strike="noStrike" kern="1200" cap="none" spc="-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0A870DE-4BCE-484F-94AA-BFF0F7E8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956" y="4638592"/>
              <a:ext cx="658801" cy="70321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9FC49EA-40C2-4A5E-B168-66F143DEE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3" y="3002384"/>
              <a:ext cx="570392" cy="707836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6417688-F2F9-473B-BE12-F47463B83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2710" y="3485787"/>
              <a:ext cx="1782403" cy="1317801"/>
            </a:xfrm>
            <a:prstGeom prst="line">
              <a:avLst/>
            </a:prstGeom>
            <a:ln w="50800">
              <a:solidFill>
                <a:schemeClr val="accent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D0154CE-14DC-402E-BC57-E57695B2A0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2710" y="4915883"/>
              <a:ext cx="2101686" cy="0"/>
            </a:xfrm>
            <a:prstGeom prst="line">
              <a:avLst/>
            </a:prstGeom>
            <a:ln w="50800">
              <a:solidFill>
                <a:schemeClr val="accent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ADB21AF-BD6E-459B-87CE-8607D48F92F5}"/>
                </a:ext>
              </a:extLst>
            </p:cNvPr>
            <p:cNvCxnSpPr>
              <a:cxnSpLocks/>
            </p:cNvCxnSpPr>
            <p:nvPr/>
          </p:nvCxnSpPr>
          <p:spPr>
            <a:xfrm>
              <a:off x="7094396" y="3710220"/>
              <a:ext cx="0" cy="1205663"/>
            </a:xfrm>
            <a:prstGeom prst="line">
              <a:avLst/>
            </a:prstGeom>
            <a:ln w="50800">
              <a:solidFill>
                <a:schemeClr val="accent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B0C0BE-E73B-4583-B8D0-5850456892A8}"/>
                </a:ext>
              </a:extLst>
            </p:cNvPr>
            <p:cNvSpPr txBox="1"/>
            <p:nvPr/>
          </p:nvSpPr>
          <p:spPr>
            <a:xfrm>
              <a:off x="7303160" y="4133793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D563D5-DFED-46E1-930A-73CCEEC33288}"/>
                </a:ext>
              </a:extLst>
            </p:cNvPr>
            <p:cNvSpPr txBox="1"/>
            <p:nvPr/>
          </p:nvSpPr>
          <p:spPr>
            <a:xfrm>
              <a:off x="6230612" y="5027912"/>
              <a:ext cx="3752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479D582-2A30-4E92-BE34-949D96447B1D}"/>
                </a:ext>
              </a:extLst>
            </p:cNvPr>
            <p:cNvSpPr txBox="1"/>
            <p:nvPr/>
          </p:nvSpPr>
          <p:spPr>
            <a:xfrm>
              <a:off x="4337313" y="3826016"/>
              <a:ext cx="149575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사이의 거리는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?</a:t>
              </a:r>
              <a:endPara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04491B-5F56-40B9-978C-5638CEEAAD1A}"/>
                  </a:ext>
                </a:extLst>
              </p:cNvPr>
              <p:cNvSpPr txBox="1"/>
              <p:nvPr/>
            </p:nvSpPr>
            <p:spPr>
              <a:xfrm>
                <a:off x="5413740" y="3305995"/>
                <a:ext cx="6506049" cy="3104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ko-KR" sz="2800" b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sz="2800" b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플레이어와 화살표 사이의 거리</a:t>
                </a:r>
                <a:r>
                  <a:rPr lang="en-US" altLang="ko-KR" sz="2800" b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𝑎𝑟𝑟𝑜𝑤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𝑝𝑙𝑎𝑦𝑒𝑟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m:t>+ 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𝑎𝑟𝑟𝑜𝑤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𝑝𝑙𝑎𝑦𝑒𝑟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(6 −2)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m:t>+ 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(4−1)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20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16 </m:t>
                        </m:r>
                        <m:r>
                          <m:rPr>
                            <m:nor/>
                          </m:rPr>
                          <a:rPr lang="en-US" altLang="ko-KR" sz="200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rPr>
                          <m:t>+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rad>
                  </m:oMath>
                </a14:m>
                <a:r>
                  <a:rPr lang="en-US" altLang="ko-KR" sz="200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= 25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ko-KR" sz="4000" spc="-100" dirty="0">
                  <a:solidFill>
                    <a:srgbClr val="202333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04491B-5F56-40B9-978C-5638CEEAA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740" y="3305995"/>
                <a:ext cx="6506049" cy="31042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45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6664424-E6F0-4168-B9CC-6C92846BA9F9}"/>
              </a:ext>
            </a:extLst>
          </p:cNvPr>
          <p:cNvCxnSpPr>
            <a:cxnSpLocks/>
          </p:cNvCxnSpPr>
          <p:nvPr/>
        </p:nvCxnSpPr>
        <p:spPr>
          <a:xfrm>
            <a:off x="1025884" y="4291015"/>
            <a:ext cx="652356" cy="78780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충돌판정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04491B-5F56-40B9-978C-5638CEEAAD1A}"/>
              </a:ext>
            </a:extLst>
          </p:cNvPr>
          <p:cNvSpPr txBox="1"/>
          <p:nvPr/>
        </p:nvSpPr>
        <p:spPr>
          <a:xfrm>
            <a:off x="5243068" y="3017024"/>
            <a:ext cx="6506049" cy="2263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우리는 충돌판정을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형태로 생각해서 처리해볼게요</a:t>
            </a:r>
            <a:endParaRPr lang="en-US" altLang="ko-KR" sz="2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그렇다면</a:t>
            </a:r>
            <a:endParaRPr lang="en-US" altLang="ko-KR" sz="2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원의 중심간 거리</a:t>
            </a:r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&lt; (</a:t>
            </a:r>
            <a:r>
              <a:rPr lang="ko-KR" altLang="en-US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화살표 반지름 </a:t>
            </a:r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플레이어 반지름</a:t>
            </a:r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</a:t>
            </a:r>
            <a:endParaRPr lang="en-US" altLang="ko-KR" sz="2000" spc="-10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충돌이라고 판단할 수 있겠죠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70124EB-5095-4B2A-9B7A-CC7DF989A312}"/>
              </a:ext>
            </a:extLst>
          </p:cNvPr>
          <p:cNvGrpSpPr/>
          <p:nvPr/>
        </p:nvGrpSpPr>
        <p:grpSpPr>
          <a:xfrm>
            <a:off x="1014322" y="4406542"/>
            <a:ext cx="1327836" cy="1327836"/>
            <a:chOff x="851160" y="4318786"/>
            <a:chExt cx="1327836" cy="132783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6B5E1EE-334E-4222-AB60-42FF8DDC0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780" y="4639456"/>
              <a:ext cx="658801" cy="703214"/>
            </a:xfrm>
            <a:prstGeom prst="rect">
              <a:avLst/>
            </a:prstGeom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296CFD9-9DBC-47FA-BC8B-1ABB289873AC}"/>
                </a:ext>
              </a:extLst>
            </p:cNvPr>
            <p:cNvSpPr/>
            <p:nvPr/>
          </p:nvSpPr>
          <p:spPr>
            <a:xfrm>
              <a:off x="851160" y="4318786"/>
              <a:ext cx="1327836" cy="132783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0CF5490A-C87C-4C7A-9E57-71699A70B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40" y="2960655"/>
            <a:ext cx="570392" cy="707836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EE774850-D188-4A45-AB40-5DBFB5301B39}"/>
              </a:ext>
            </a:extLst>
          </p:cNvPr>
          <p:cNvSpPr/>
          <p:nvPr/>
        </p:nvSpPr>
        <p:spPr>
          <a:xfrm>
            <a:off x="3505918" y="2867577"/>
            <a:ext cx="941037" cy="94103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61ED02E-2D29-4112-8864-5AB76DDABDB7}"/>
              </a:ext>
            </a:extLst>
          </p:cNvPr>
          <p:cNvCxnSpPr>
            <a:cxnSpLocks/>
          </p:cNvCxnSpPr>
          <p:nvPr/>
        </p:nvCxnSpPr>
        <p:spPr>
          <a:xfrm flipH="1">
            <a:off x="2009747" y="3490101"/>
            <a:ext cx="1782403" cy="1317801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E9FE69A-C882-41D6-81E1-8EBBD8E000BB}"/>
              </a:ext>
            </a:extLst>
          </p:cNvPr>
          <p:cNvSpPr txBox="1"/>
          <p:nvPr/>
        </p:nvSpPr>
        <p:spPr>
          <a:xfrm>
            <a:off x="1388701" y="2867577"/>
            <a:ext cx="9770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lang="en-US" altLang="ko-KR" sz="2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4B6534E-8D2B-46B7-9AC7-AED7EAB45BAF}"/>
              </a:ext>
            </a:extLst>
          </p:cNvPr>
          <p:cNvCxnSpPr>
            <a:cxnSpLocks/>
          </p:cNvCxnSpPr>
          <p:nvPr/>
        </p:nvCxnSpPr>
        <p:spPr>
          <a:xfrm flipV="1">
            <a:off x="1014322" y="2563625"/>
            <a:ext cx="2306273" cy="1713288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CD92029-8B62-4081-9EC5-7C2553843EC1}"/>
              </a:ext>
            </a:extLst>
          </p:cNvPr>
          <p:cNvCxnSpPr>
            <a:cxnSpLocks/>
          </p:cNvCxnSpPr>
          <p:nvPr/>
        </p:nvCxnSpPr>
        <p:spPr>
          <a:xfrm>
            <a:off x="3288821" y="2572668"/>
            <a:ext cx="652356" cy="78780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AECDCCD-E018-4038-AC7A-7D853188CE62}"/>
              </a:ext>
            </a:extLst>
          </p:cNvPr>
          <p:cNvCxnSpPr>
            <a:cxnSpLocks/>
          </p:cNvCxnSpPr>
          <p:nvPr/>
        </p:nvCxnSpPr>
        <p:spPr>
          <a:xfrm>
            <a:off x="2946223" y="2847392"/>
            <a:ext cx="652356" cy="78780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A5A5F06-B336-418C-B450-CD226DEBC680}"/>
              </a:ext>
            </a:extLst>
          </p:cNvPr>
          <p:cNvCxnSpPr>
            <a:cxnSpLocks/>
          </p:cNvCxnSpPr>
          <p:nvPr/>
        </p:nvCxnSpPr>
        <p:spPr>
          <a:xfrm>
            <a:off x="1571537" y="3897113"/>
            <a:ext cx="652356" cy="78780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1875878-016B-4007-9D49-9BD115EDCF23}"/>
              </a:ext>
            </a:extLst>
          </p:cNvPr>
          <p:cNvSpPr txBox="1"/>
          <p:nvPr/>
        </p:nvSpPr>
        <p:spPr>
          <a:xfrm>
            <a:off x="2412401" y="5397000"/>
            <a:ext cx="9770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반지름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</a:t>
            </a:r>
            <a:endParaRPr lang="en-US" altLang="ko-KR" sz="1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02762B-9823-477A-8DAF-96E3E263EAE8}"/>
              </a:ext>
            </a:extLst>
          </p:cNvPr>
          <p:cNvSpPr txBox="1"/>
          <p:nvPr/>
        </p:nvSpPr>
        <p:spPr>
          <a:xfrm>
            <a:off x="3976436" y="3896331"/>
            <a:ext cx="12666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반지름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0.5)</a:t>
            </a:r>
            <a:endParaRPr lang="en-US" altLang="ko-KR" sz="1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6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Arrow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수정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28389AA-B420-45BE-82B9-4D1FAAD8B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295" y="1618734"/>
            <a:ext cx="5220381" cy="50876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1D21EA-BED3-4ABF-AD03-553E26D26186}"/>
              </a:ext>
            </a:extLst>
          </p:cNvPr>
          <p:cNvSpPr txBox="1"/>
          <p:nvPr/>
        </p:nvSpPr>
        <p:spPr>
          <a:xfrm>
            <a:off x="13054220" y="-1197587"/>
            <a:ext cx="9954038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ArrowController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GameObject player;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.player = GameObject.Find(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"player"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nb-NO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transform.Translate(0, -0.1f, 0);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(transform.position.y &lt; -5.0f)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Destroy(gameObject);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 판정 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p1 = transform.position;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화살표의 좌표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p2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.player.transform.position;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플레이어의 좌표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dir = p1 - p2;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 = dir.magnitude;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r1 = 0.5f;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화살표 반지름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r2 = 1.0f;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플레이어의 반지름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(d &lt; r1 + r2) {</a:t>
            </a: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충돌한 경우 화살 지우기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Destroy(gameObject);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004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23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8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2677492" y="2750484"/>
            <a:ext cx="6524278" cy="315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5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💭</a:t>
            </a:r>
            <a:endParaRPr lang="en-US" altLang="ko-KR" sz="115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화살표 하나로는 게임이라고 말하기 어렵겠죠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747890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4475812" y="3161964"/>
            <a:ext cx="652427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프리팹은 </a:t>
            </a:r>
            <a:r>
              <a:rPr lang="en-US" altLang="ko-KR" sz="32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2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설계도</a:t>
            </a:r>
            <a:r>
              <a:rPr lang="en-US" altLang="ko-KR" sz="32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생각하면 돼요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algn="ctr"/>
            <a:endParaRPr lang="en-US" altLang="ko-KR" sz="32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설계도만 있으면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공장처럼 오브젝트를 </a:t>
            </a:r>
            <a:endParaRPr lang="en-US" altLang="ko-KR" sz="32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양산해낼 수 있게 되는거죠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E61414-1022-40BC-8849-03C3387E7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53" y="3017527"/>
            <a:ext cx="1820072" cy="22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8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빌드 준비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00EBD-D093-47D7-9E34-90E90BF2002B}"/>
              </a:ext>
            </a:extLst>
          </p:cNvPr>
          <p:cNvSpPr txBox="1"/>
          <p:nvPr/>
        </p:nvSpPr>
        <p:spPr>
          <a:xfrm>
            <a:off x="574675" y="1719288"/>
            <a:ext cx="1032700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설치하는 동안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에디터의 </a:t>
            </a:r>
            <a:r>
              <a:rPr lang="ko-KR" altLang="en-US" sz="24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화면 크기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모바일에 맞춰서 미리 조정해둡시다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FF681-5F88-4B38-8DD8-F06DC37A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3" y="2337311"/>
            <a:ext cx="5341849" cy="4469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9DEE69-15AB-48EF-9963-99BB5EFC23AD}"/>
              </a:ext>
            </a:extLst>
          </p:cNvPr>
          <p:cNvSpPr/>
          <p:nvPr/>
        </p:nvSpPr>
        <p:spPr>
          <a:xfrm>
            <a:off x="559433" y="2337310"/>
            <a:ext cx="5341848" cy="2793489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7FC8F6-B3AD-4560-8A1A-2B74269FA2D6}"/>
              </a:ext>
            </a:extLst>
          </p:cNvPr>
          <p:cNvSpPr/>
          <p:nvPr/>
        </p:nvSpPr>
        <p:spPr>
          <a:xfrm>
            <a:off x="559433" y="5547360"/>
            <a:ext cx="5341848" cy="1259047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1D25D-85C1-47B1-A2DF-E701FCB6146C}"/>
              </a:ext>
            </a:extLst>
          </p:cNvPr>
          <p:cNvSpPr txBox="1"/>
          <p:nvPr/>
        </p:nvSpPr>
        <p:spPr>
          <a:xfrm>
            <a:off x="645794" y="2463952"/>
            <a:ext cx="52554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 폰 해상도 구글링한 다음 그대로 입력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9BF0CA1-2278-474A-BE93-5A94BBE15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81" y="2335741"/>
            <a:ext cx="3664316" cy="44690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841FE68-977C-40C5-953A-4D1CE12CA77A}"/>
              </a:ext>
            </a:extLst>
          </p:cNvPr>
          <p:cNvCxnSpPr>
            <a:cxnSpLocks/>
          </p:cNvCxnSpPr>
          <p:nvPr/>
        </p:nvCxnSpPr>
        <p:spPr>
          <a:xfrm>
            <a:off x="3230880" y="5374640"/>
            <a:ext cx="5476240" cy="56896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B07D4B1-675D-4EAE-B705-129520DD93AA}"/>
              </a:ext>
            </a:extLst>
          </p:cNvPr>
          <p:cNvSpPr txBox="1"/>
          <p:nvPr/>
        </p:nvSpPr>
        <p:spPr>
          <a:xfrm>
            <a:off x="6522721" y="3296265"/>
            <a:ext cx="13984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(Vsync </a:t>
            </a:r>
            <a:r>
              <a:rPr lang="ko-KR" altLang="en-US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</a:t>
            </a:r>
            <a:r>
              <a:rPr lang="en-US" altLang="ko-KR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3C07C3-8BBB-4808-97FC-9C8A08870237}"/>
              </a:ext>
            </a:extLst>
          </p:cNvPr>
          <p:cNvCxnSpPr>
            <a:cxnSpLocks/>
          </p:cNvCxnSpPr>
          <p:nvPr/>
        </p:nvCxnSpPr>
        <p:spPr>
          <a:xfrm flipV="1">
            <a:off x="6791636" y="3134847"/>
            <a:ext cx="430323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951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395328" y="6125794"/>
            <a:ext cx="110886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Arrow </a:t>
            </a:r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오브젝트를 프로젝트에 끌어다놓으면 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Prefab</a:t>
            </a:r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생성됩니다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 descr="텍스트, 모니터, 실내, 전자기기이(가) 표시된 사진&#10;&#10;자동 생성된 설명">
            <a:extLst>
              <a:ext uri="{FF2B5EF4-FFF2-40B4-BE49-F238E27FC236}">
                <a16:creationId xmlns:a16="http://schemas.microsoft.com/office/drawing/2014/main" id="{FCC4CF75-AA28-46AD-843B-F444EB444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87" y="153163"/>
            <a:ext cx="9197087" cy="57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11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395328" y="6125794"/>
            <a:ext cx="110886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Prefab </a:t>
            </a:r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생성했다면 기존 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Arrow</a:t>
            </a:r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지워주셔도 됩니다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A5FA2CB2-CDE2-4F41-8456-CD908352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829"/>
            <a:ext cx="11879263" cy="45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26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Arrow Generator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D21EA-BED3-4ABF-AD03-553E26D26186}"/>
              </a:ext>
            </a:extLst>
          </p:cNvPr>
          <p:cNvSpPr txBox="1"/>
          <p:nvPr/>
        </p:nvSpPr>
        <p:spPr>
          <a:xfrm>
            <a:off x="13054220" y="-1197587"/>
            <a:ext cx="9954038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ArrowController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GameObject player;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.player = GameObject.Find(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"player"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nb-NO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transform.Translate(0, -0.1f, 0);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(transform.position.y &lt; -5.0f)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Destroy(gameObject);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 판정 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p1 = transform.position;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화살표의 좌표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p2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.player.transform.position;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플레이어의 좌표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dir = p1 - p2;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 = dir.magnitude;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r1 = 0.5f;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화살표 반지름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r2 = 1.0f;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플레이어의 반지름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(d &lt; r1 + r2) {</a:t>
            </a: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충돌한 경우 화살 지우기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Destroy(gameObject);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1986C65-0761-4BC0-891A-8886E69B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673" y="1751723"/>
            <a:ext cx="8214451" cy="47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56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만든 다음엔 항상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D7F0328-794B-48FE-B507-898BDE8B4506}"/>
              </a:ext>
            </a:extLst>
          </p:cNvPr>
          <p:cNvSpPr/>
          <p:nvPr/>
        </p:nvSpPr>
        <p:spPr>
          <a:xfrm>
            <a:off x="7218417" y="3054448"/>
            <a:ext cx="747233" cy="197672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D2A9B50-B845-49E9-8A48-7C61B13813B9}"/>
              </a:ext>
            </a:extLst>
          </p:cNvPr>
          <p:cNvGrpSpPr/>
          <p:nvPr/>
        </p:nvGrpSpPr>
        <p:grpSpPr>
          <a:xfrm>
            <a:off x="3030949" y="3354843"/>
            <a:ext cx="4017170" cy="1350086"/>
            <a:chOff x="3030949" y="4508737"/>
            <a:chExt cx="4017170" cy="135008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C44F328-BE69-4A71-B89F-AA9B3D627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6550"/>
            <a:stretch/>
          </p:blipFill>
          <p:spPr>
            <a:xfrm>
              <a:off x="3030949" y="4508737"/>
              <a:ext cx="1392836" cy="135008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1AB397-874A-4981-B27B-3A55D01A1E2B}"/>
                </a:ext>
              </a:extLst>
            </p:cNvPr>
            <p:cNvSpPr txBox="1"/>
            <p:nvPr/>
          </p:nvSpPr>
          <p:spPr>
            <a:xfrm>
              <a:off x="4688327" y="5067620"/>
              <a:ext cx="235979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Arrow Generator</a:t>
              </a:r>
              <a:endParaRPr lang="en-US" altLang="ko-KR" sz="2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F1FB077-6E4A-4077-9395-7061459E04CD}"/>
              </a:ext>
            </a:extLst>
          </p:cNvPr>
          <p:cNvSpPr txBox="1"/>
          <p:nvPr/>
        </p:nvSpPr>
        <p:spPr>
          <a:xfrm>
            <a:off x="849190" y="5868376"/>
            <a:ext cx="100380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프리팹을 생성하는 공장 역할을 할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빈 게임오브젝트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를 만들어주고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아까 만든 스크립트를 부착해줍니다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5A5C2-D624-4461-91FA-3DEA3FB3B43B}"/>
              </a:ext>
            </a:extLst>
          </p:cNvPr>
          <p:cNvSpPr txBox="1"/>
          <p:nvPr/>
        </p:nvSpPr>
        <p:spPr>
          <a:xfrm>
            <a:off x="8096639" y="4585409"/>
            <a:ext cx="3930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주기마다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Arrow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생성하는 오브젝트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76C6C2-1B09-4BAB-A527-BD341B2829B8}"/>
              </a:ext>
            </a:extLst>
          </p:cNvPr>
          <p:cNvSpPr txBox="1"/>
          <p:nvPr/>
        </p:nvSpPr>
        <p:spPr>
          <a:xfrm>
            <a:off x="2302322" y="3799054"/>
            <a:ext cx="8168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329EDE-4A38-40A7-8F28-5E8F0E36AF0D}"/>
              </a:ext>
            </a:extLst>
          </p:cNvPr>
          <p:cNvSpPr txBox="1"/>
          <p:nvPr/>
        </p:nvSpPr>
        <p:spPr>
          <a:xfrm>
            <a:off x="387552" y="4868897"/>
            <a:ext cx="174288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Arrow Generator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CEF04E-B733-4949-8997-FE21B2C66E90}"/>
              </a:ext>
            </a:extLst>
          </p:cNvPr>
          <p:cNvSpPr txBox="1"/>
          <p:nvPr/>
        </p:nvSpPr>
        <p:spPr>
          <a:xfrm>
            <a:off x="405919" y="4324803"/>
            <a:ext cx="17428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빈 오브젝트</a:t>
            </a:r>
            <a:r>
              <a:rPr lang="en-US" altLang="ko-KR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모델 5" descr="Impossible Cube">
                <a:extLst>
                  <a:ext uri="{FF2B5EF4-FFF2-40B4-BE49-F238E27FC236}">
                    <a16:creationId xmlns:a16="http://schemas.microsoft.com/office/drawing/2014/main" id="{8FA3C66C-3F86-4A5E-A3B9-8894D23AF8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4768164"/>
                  </p:ext>
                </p:extLst>
              </p:nvPr>
            </p:nvGraphicFramePr>
            <p:xfrm>
              <a:off x="853898" y="3475828"/>
              <a:ext cx="846932" cy="8088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46932" cy="80886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41354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28932" d="1000000"/>
                    <am3d:preTrans dx="3088312" dy="-160785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8000000" az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4559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모델 5" descr="Impossible Cube">
                <a:extLst>
                  <a:ext uri="{FF2B5EF4-FFF2-40B4-BE49-F238E27FC236}">
                    <a16:creationId xmlns:a16="http://schemas.microsoft.com/office/drawing/2014/main" id="{8FA3C66C-3F86-4A5E-A3B9-8894D23AF8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898" y="3475828"/>
                <a:ext cx="846932" cy="808868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모델 21" descr="Impossible Cube">
                <a:extLst>
                  <a:ext uri="{FF2B5EF4-FFF2-40B4-BE49-F238E27FC236}">
                    <a16:creationId xmlns:a16="http://schemas.microsoft.com/office/drawing/2014/main" id="{5CDC156C-E786-47E3-991D-C371E545F9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4746990"/>
                  </p:ext>
                </p:extLst>
              </p:nvPr>
            </p:nvGraphicFramePr>
            <p:xfrm>
              <a:off x="9043567" y="3046151"/>
              <a:ext cx="1384132" cy="13651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84132" cy="1365105"/>
                    </a:xfrm>
                    <a:prstGeom prst="rect">
                      <a:avLst/>
                    </a:prstGeom>
                  </am3d:spPr>
                  <am3d:camera>
                    <am3d:pos x="0" y="0" z="7413541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28932" d="1000000"/>
                    <am3d:preTrans dx="3088312" dy="-160785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 ay="18000000" az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398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모델 21" descr="Impossible Cube">
                <a:extLst>
                  <a:ext uri="{FF2B5EF4-FFF2-40B4-BE49-F238E27FC236}">
                    <a16:creationId xmlns:a16="http://schemas.microsoft.com/office/drawing/2014/main" id="{5CDC156C-E786-47E3-991D-C371E545F9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3567" y="3046151"/>
                <a:ext cx="1384132" cy="13651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0855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184825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395328" y="6310619"/>
            <a:ext cx="110886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다음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Arrow Prefab</a:t>
            </a:r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전달해줍니다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6DF86-B112-4426-91C6-4214D28E0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79263" cy="60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87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184825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395328" y="6310619"/>
            <a:ext cx="110886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작동하는 것 같죠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모니터, 텔레비전, 화면이(가) 표시된 사진&#10;&#10;자동 생성된 설명">
            <a:extLst>
              <a:ext uri="{FF2B5EF4-FFF2-40B4-BE49-F238E27FC236}">
                <a16:creationId xmlns:a16="http://schemas.microsoft.com/office/drawing/2014/main" id="{A029A423-DB7B-4F34-BDEC-967827324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8" y="513320"/>
            <a:ext cx="109251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98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23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89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만들기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158FDC-0598-46B4-9863-8DD98D40B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30" y="2056065"/>
            <a:ext cx="2971800" cy="29813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9AC5FA-6BEA-484B-8F53-93A21FF81C39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체력이 깎일 때마다 줄어드는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HP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게이지를 만들어보겠습니다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976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184825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395328" y="6310619"/>
            <a:ext cx="110886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만들고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hp_gauge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Source Image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드래그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드롭해줍니다</a:t>
            </a:r>
            <a:endParaRPr lang="en-US" altLang="ko-KR" sz="24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45FEC0FB-BC1E-49ED-8F2E-611580A48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"/>
          <a:stretch/>
        </p:blipFill>
        <p:spPr>
          <a:xfrm>
            <a:off x="535021" y="308723"/>
            <a:ext cx="10834224" cy="57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88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184825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395328" y="6568363"/>
            <a:ext cx="110886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다음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Alt + Shift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누른 상태로 프리셋을 선택해 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항상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우측 상단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고정되도록 합니다</a:t>
            </a:r>
            <a:endParaRPr lang="en-US" altLang="ko-KR" sz="24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전자기기, 검은색, 컴퓨터이(가) 표시된 사진&#10;&#10;자동 생성된 설명">
            <a:extLst>
              <a:ext uri="{FF2B5EF4-FFF2-40B4-BE49-F238E27FC236}">
                <a16:creationId xmlns:a16="http://schemas.microsoft.com/office/drawing/2014/main" id="{5E36B53D-A35D-489F-9F81-6CC54939D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465"/>
            <a:ext cx="11879263" cy="62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33DCD1-B71E-4559-A903-3F6FE755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18" y="1811267"/>
            <a:ext cx="5426226" cy="26138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020CC5-41A7-497C-8709-BC6DEB384C7A}"/>
              </a:ext>
            </a:extLst>
          </p:cNvPr>
          <p:cNvSpPr/>
          <p:nvPr/>
        </p:nvSpPr>
        <p:spPr>
          <a:xfrm>
            <a:off x="6319777" y="2048719"/>
            <a:ext cx="1736203" cy="2222339"/>
          </a:xfrm>
          <a:prstGeom prst="rect">
            <a:avLst/>
          </a:prstGeom>
          <a:noFill/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950C4DE-D162-495C-9DB5-76255EA89D60}"/>
              </a:ext>
            </a:extLst>
          </p:cNvPr>
          <p:cNvCxnSpPr>
            <a:cxnSpLocks/>
          </p:cNvCxnSpPr>
          <p:nvPr/>
        </p:nvCxnSpPr>
        <p:spPr>
          <a:xfrm>
            <a:off x="8055980" y="3148958"/>
            <a:ext cx="1504580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05198E-9EBC-4447-A76A-662A7E0BBB0D}"/>
              </a:ext>
            </a:extLst>
          </p:cNvPr>
          <p:cNvSpPr txBox="1"/>
          <p:nvPr/>
        </p:nvSpPr>
        <p:spPr>
          <a:xfrm>
            <a:off x="9688010" y="2801734"/>
            <a:ext cx="186352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아까 저장한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90BFB-9B05-4DEA-90D2-12625E43A2A0}"/>
              </a:ext>
            </a:extLst>
          </p:cNvPr>
          <p:cNvSpPr txBox="1"/>
          <p:nvPr/>
        </p:nvSpPr>
        <p:spPr>
          <a:xfrm>
            <a:off x="728749" y="4662572"/>
            <a:ext cx="10421764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</a:t>
            </a:r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(Scene)</a:t>
            </a: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하나의 씬 파일에 우리가 만들어가는 게임 장면들이 저장됨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쉽게 말해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우리가 지금 에디터에서 작업하는 내용들이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관리되는 것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배치한 오브젝트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오브젝트의 속성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UI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등등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696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세션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51067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Session 2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1E2E2-DEA8-43C2-A6C4-4D0F8BD2D0F8}"/>
              </a:ext>
            </a:extLst>
          </p:cNvPr>
          <p:cNvSpPr txBox="1"/>
          <p:nvPr/>
        </p:nvSpPr>
        <p:spPr>
          <a:xfrm>
            <a:off x="559433" y="2165673"/>
            <a:ext cx="10601903" cy="39087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❓</a:t>
            </a:r>
            <a:endParaRPr kumimoji="0" lang="en-US" altLang="ko-KR" sz="5400" b="0" i="0" u="none" strike="noStrike" kern="1200" cap="none" spc="-100" normalizeH="0" baseline="0" noProof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“Alt + Shift</a:t>
            </a:r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누른 상태에서 프리셋을 설정하는 이유가 뭔가요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?”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5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어떤 화면 해상도에서 게임이 실행되더라도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항상 화면 우측상단에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위치할 수 있게 하기 위해서입니다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Alt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는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앵커 포인트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Shift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포지션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설정하는 키입니다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401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세션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51067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Session 2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1E2E2-DEA8-43C2-A6C4-4D0F8BD2D0F8}"/>
              </a:ext>
            </a:extLst>
          </p:cNvPr>
          <p:cNvSpPr txBox="1"/>
          <p:nvPr/>
        </p:nvSpPr>
        <p:spPr>
          <a:xfrm>
            <a:off x="559433" y="1677823"/>
            <a:ext cx="10601903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❓</a:t>
            </a:r>
            <a:endParaRPr kumimoji="0" lang="en-US" altLang="ko-KR" sz="5400" b="0" i="0" u="none" strike="noStrike" kern="1200" cap="none" spc="-100" normalizeH="0" baseline="0" noProof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 </a:t>
            </a:r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근데 </a:t>
            </a:r>
            <a:r>
              <a:rPr lang="ko-KR" altLang="en-US" sz="32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앵커 포인트</a:t>
            </a:r>
            <a:r>
              <a:rPr lang="ko-KR" altLang="en-US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뭔가요</a:t>
            </a:r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?”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26BB498-9B35-4975-B315-BB675D7AD9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76" y="3293809"/>
            <a:ext cx="3072910" cy="223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34CF20-870E-4D70-BC25-FACDDF1C7C10}"/>
              </a:ext>
            </a:extLst>
          </p:cNvPr>
          <p:cNvSpPr txBox="1"/>
          <p:nvPr/>
        </p:nvSpPr>
        <p:spPr>
          <a:xfrm>
            <a:off x="-278729" y="5821200"/>
            <a:ext cx="12436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크기가 변할 때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어디를 원점으로 해서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좌표를 다시 계산할지 알려주는 기준점이에요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 사진의 경우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기준점을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중앙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잡아뒀기 때문에 화면이 변해도 항상 기준점보다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-100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정도 아래의 포지션을 유지하는거죠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0920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184825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395328" y="6568363"/>
            <a:ext cx="110886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 Type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Filled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바꿔주고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시작위치를 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Top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설정해줍니다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Fill Amount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따라 이미지가 채워지죠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 descr="텍스트, 전자기기, 컴퓨터, 스테레오이(가) 표시된 사진&#10;&#10;자동 생성된 설명">
            <a:extLst>
              <a:ext uri="{FF2B5EF4-FFF2-40B4-BE49-F238E27FC236}">
                <a16:creationId xmlns:a16="http://schemas.microsoft.com/office/drawing/2014/main" id="{3A65D40C-1110-4026-8485-5B0854CAC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465"/>
            <a:ext cx="11879263" cy="62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37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Director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스크립트 작성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D21EA-BED3-4ABF-AD03-553E26D26186}"/>
              </a:ext>
            </a:extLst>
          </p:cNvPr>
          <p:cNvSpPr txBox="1"/>
          <p:nvPr/>
        </p:nvSpPr>
        <p:spPr>
          <a:xfrm>
            <a:off x="13054220" y="-1197587"/>
            <a:ext cx="9954038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ArrowController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GameObject player;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.player = GameObject.Find(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"player"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nb-NO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transform.Translate(0, -0.1f, 0);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(transform.position.y &lt; -5.0f)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Destroy(gameObject);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 판정 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p1 = transform.position;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화살표의 좌표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p2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.player.transform.position;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플레이어의 좌표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dir = p1 - p2;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 = dir.magnitude;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r1 = 0.5f;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화살표 반지름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r2 = 1.0f;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플레이어의 반지름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(d &lt; r1 + r2) {</a:t>
            </a: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충돌한 경우 화살 지우기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Destroy(gameObject);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2A32403-FA7A-4105-8A80-205167CE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49" y="1701226"/>
            <a:ext cx="9065764" cy="43113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BEE808-83E2-457E-8828-B5708D63D8C7}"/>
              </a:ext>
            </a:extLst>
          </p:cNvPr>
          <p:cNvSpPr txBox="1"/>
          <p:nvPr/>
        </p:nvSpPr>
        <p:spPr>
          <a:xfrm>
            <a:off x="559433" y="6116354"/>
            <a:ext cx="101151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이젠 알죠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작성 후에는 항상 게임 오브젝트에다가 부착하기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algn="ctr"/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GameDirector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빈 오브젝트를 만들어서 부착까지 해줍시다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902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ArrowController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수정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1D21EA-BED3-4ABF-AD03-553E26D26186}"/>
              </a:ext>
            </a:extLst>
          </p:cNvPr>
          <p:cNvSpPr txBox="1"/>
          <p:nvPr/>
        </p:nvSpPr>
        <p:spPr>
          <a:xfrm>
            <a:off x="13054220" y="-1197587"/>
            <a:ext cx="9954038" cy="9233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ArrowController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GameObject player;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.player = GameObject.Find(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"player"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nb-NO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transform.Translate(0, -0.1f, 0);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(transform.position.y &lt; -5.0f)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Destroy(gameObject);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 판정 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p1 = transform.position;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화살표의 좌표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p2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.player.transform.position;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플레이어의 좌표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Vector2 dir = p1 - p2;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 = dir.magnitude;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r1 = 0.5f;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화살표 반지름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r2 = 1.0f;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플레이어의 반지름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(d &lt; r1 + r2) {</a:t>
            </a:r>
          </a:p>
          <a:p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충돌한 경우 화살 지우기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Destroy(gameObject);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9AA1FE5-CD8F-4312-85C0-9E059A74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255" y="2292591"/>
            <a:ext cx="8928752" cy="30844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E19D4D-0187-44EE-981B-3E130181E292}"/>
              </a:ext>
            </a:extLst>
          </p:cNvPr>
          <p:cNvSpPr txBox="1"/>
          <p:nvPr/>
        </p:nvSpPr>
        <p:spPr>
          <a:xfrm>
            <a:off x="86904" y="5479278"/>
            <a:ext cx="1170545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 두 줄을 다음과 같이 추가해줍시다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endParaRPr lang="en-US" altLang="ko-KR" sz="2000" spc="-10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GetComponent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이용하면 다른 스크립트의 함수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변수를 사용할 수 있다고 했던거 기억나나요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algn="ctr"/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GameDirector ‘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게임오브젝트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갖고온 다음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오브젝트에 부착된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GameDirector ‘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가져온 것이에요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86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184825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395328" y="6224985"/>
            <a:ext cx="110886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👏 이렇게 간단한 화살표 피하기 탄막 게임을 만들어보았어요 👏 </a:t>
            </a:r>
            <a:endParaRPr lang="en-US" altLang="ko-KR" sz="20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아직 탄막이라고 하기엔 너무 쉽지만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..?!)</a:t>
            </a:r>
            <a:endParaRPr lang="en-US" altLang="ko-KR" sz="2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4FFF37EA-61E8-4655-B416-0BED7A15B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57" y="869486"/>
            <a:ext cx="9464747" cy="510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95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세션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51067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Session 3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1E2E2-DEA8-43C2-A6C4-4D0F8BD2D0F8}"/>
              </a:ext>
            </a:extLst>
          </p:cNvPr>
          <p:cNvSpPr txBox="1"/>
          <p:nvPr/>
        </p:nvSpPr>
        <p:spPr>
          <a:xfrm>
            <a:off x="559433" y="1977684"/>
            <a:ext cx="10601903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😎</a:t>
            </a:r>
            <a:endParaRPr kumimoji="0" lang="en-US" altLang="ko-KR" sz="5400" b="0" i="0" u="none" strike="noStrike" kern="1200" cap="none" spc="-100" normalizeH="0" baseline="0" noProof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이번주 과제입니다</a:t>
            </a:r>
            <a:r>
              <a:rPr lang="en-US" altLang="ko-KR" sz="3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고양이가 화면 밖으로 벗어나지 못하게 코드 추가하기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-100" normalizeH="0" baseline="0" noProof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교재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241.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고양이를 버튼으로 움직이게끔 만들어보기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-100" normalizeH="0" baseline="0" noProof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과제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3.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모바일 빌드 후 디코에 인증하기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237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여담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51067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보는것과 하는것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6DBD-40D5-43F5-952C-C005FECC5782}"/>
              </a:ext>
            </a:extLst>
          </p:cNvPr>
          <p:cNvSpPr txBox="1"/>
          <p:nvPr/>
        </p:nvSpPr>
        <p:spPr>
          <a:xfrm>
            <a:off x="1944923" y="2025020"/>
            <a:ext cx="811680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“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모든 코드는 직접 따라해보셔야 합니다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!”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77DF4-7989-4F7D-A620-3127E0C344DA}"/>
              </a:ext>
            </a:extLst>
          </p:cNvPr>
          <p:cNvSpPr txBox="1"/>
          <p:nvPr/>
        </p:nvSpPr>
        <p:spPr>
          <a:xfrm>
            <a:off x="127390" y="2927731"/>
            <a:ext cx="11751873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아무리 교재나 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PPT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내용을 보고 이해가 된다고 하더라도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직접 따라해보지 않으면 실력향상에는 큰 의미가 없습니다</a:t>
            </a:r>
            <a:endParaRPr kumimoji="0" lang="en-US" altLang="ko-KR" sz="3000" b="0" i="0" u="none" strike="noStrike" kern="1200" cap="none" spc="-100" normalizeH="0" baseline="0" noProof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 알고 있는 내용이더라도 새롭게 변형을 가해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더 재밌게 만들어보는 것도 좋습니다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꼭 천천히 교재를 보고 따라치며 이해하는 시간을 갖도록 해주세요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kumimoji="0" lang="en-US" altLang="ko-KR" sz="3000" b="0" i="0" u="none" strike="noStrike" kern="1200" cap="none" spc="-100" normalizeH="0" baseline="0" noProof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25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42A116-C842-4A71-918A-6C3DBA50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4" y="1584960"/>
            <a:ext cx="3005957" cy="537218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735FF9-84C2-4737-9439-843AFF931747}"/>
              </a:ext>
            </a:extLst>
          </p:cNvPr>
          <p:cNvSpPr/>
          <p:nvPr/>
        </p:nvSpPr>
        <p:spPr>
          <a:xfrm>
            <a:off x="388676" y="1567954"/>
            <a:ext cx="2927666" cy="5351006"/>
          </a:xfrm>
          <a:prstGeom prst="rect">
            <a:avLst/>
          </a:prstGeom>
          <a:solidFill>
            <a:schemeClr val="tx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3790500" y="2227544"/>
            <a:ext cx="7755069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유니티에서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오브젝트를 동작시키는 기능들을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단위로 불러요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4CB6FB-E318-4742-8C84-66A82819A948}"/>
              </a:ext>
            </a:extLst>
          </p:cNvPr>
          <p:cNvSpPr/>
          <p:nvPr/>
        </p:nvSpPr>
        <p:spPr>
          <a:xfrm>
            <a:off x="374334" y="2353955"/>
            <a:ext cx="2927666" cy="8870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F9788C-8332-40DE-8043-46712359B59D}"/>
              </a:ext>
            </a:extLst>
          </p:cNvPr>
          <p:cNvSpPr/>
          <p:nvPr/>
        </p:nvSpPr>
        <p:spPr>
          <a:xfrm>
            <a:off x="374334" y="3241040"/>
            <a:ext cx="2927666" cy="229615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6B775E-059A-42FE-9E93-1EA7BCDE89EF}"/>
              </a:ext>
            </a:extLst>
          </p:cNvPr>
          <p:cNvSpPr/>
          <p:nvPr/>
        </p:nvSpPr>
        <p:spPr>
          <a:xfrm>
            <a:off x="374334" y="5537199"/>
            <a:ext cx="2927666" cy="70997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F008C9-5958-499B-AF73-C133FC662491}"/>
              </a:ext>
            </a:extLst>
          </p:cNvPr>
          <p:cNvSpPr/>
          <p:nvPr/>
        </p:nvSpPr>
        <p:spPr>
          <a:xfrm>
            <a:off x="374334" y="6247174"/>
            <a:ext cx="2927666" cy="671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EF876-7554-400A-98AB-8D38776B562D}"/>
              </a:ext>
            </a:extLst>
          </p:cNvPr>
          <p:cNvSpPr txBox="1"/>
          <p:nvPr/>
        </p:nvSpPr>
        <p:spPr>
          <a:xfrm>
            <a:off x="683796" y="2671877"/>
            <a:ext cx="25190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transform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endParaRPr lang="en-US" altLang="ko-KR" sz="24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A091C-70C1-48C9-B27C-2145B245189F}"/>
              </a:ext>
            </a:extLst>
          </p:cNvPr>
          <p:cNvSpPr txBox="1"/>
          <p:nvPr/>
        </p:nvSpPr>
        <p:spPr>
          <a:xfrm>
            <a:off x="683796" y="4022844"/>
            <a:ext cx="251904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Sprite Renderer</a:t>
            </a:r>
          </a:p>
          <a:p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endParaRPr lang="en-US" altLang="ko-KR" sz="24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3C9FF8-F779-46F5-A8DC-C2F973EF4E58}"/>
              </a:ext>
            </a:extLst>
          </p:cNvPr>
          <p:cNvSpPr txBox="1"/>
          <p:nvPr/>
        </p:nvSpPr>
        <p:spPr>
          <a:xfrm>
            <a:off x="683796" y="5712265"/>
            <a:ext cx="25190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Test1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endParaRPr lang="en-US" altLang="ko-KR" sz="24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57CBA-82D3-4294-A3BB-350EA8940C72}"/>
              </a:ext>
            </a:extLst>
          </p:cNvPr>
          <p:cNvSpPr txBox="1"/>
          <p:nvPr/>
        </p:nvSpPr>
        <p:spPr>
          <a:xfrm>
            <a:off x="683796" y="6384032"/>
            <a:ext cx="25190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Test2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endParaRPr lang="en-US" altLang="ko-KR" sz="24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24FD5-50AF-49AB-83E8-F171C832C60C}"/>
              </a:ext>
            </a:extLst>
          </p:cNvPr>
          <p:cNvSpPr txBox="1"/>
          <p:nvPr/>
        </p:nvSpPr>
        <p:spPr>
          <a:xfrm>
            <a:off x="3790500" y="4165274"/>
            <a:ext cx="78769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우리가 아까 만든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Test1, Test2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컴포넌트라고 할 수 있죠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BE1AB-5D2E-4835-86AB-0750FCE3DBDD}"/>
              </a:ext>
            </a:extLst>
          </p:cNvPr>
          <p:cNvSpPr txBox="1"/>
          <p:nvPr/>
        </p:nvSpPr>
        <p:spPr>
          <a:xfrm>
            <a:off x="3790500" y="5236222"/>
            <a:ext cx="78769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</a:t>
            </a:r>
            <a:r>
              <a:rPr lang="ko-KR" altLang="en-US" sz="2800" u="sng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컴포넌트끼리는 서로 정보를 주고받을 수 있어요</a:t>
            </a:r>
            <a:r>
              <a:rPr lang="en-US" altLang="ko-KR" sz="2800" u="sng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9116EE-2AC4-4BBB-87B9-3A7C42CBAB77}"/>
              </a:ext>
            </a:extLst>
          </p:cNvPr>
          <p:cNvGrpSpPr/>
          <p:nvPr/>
        </p:nvGrpSpPr>
        <p:grpSpPr>
          <a:xfrm>
            <a:off x="3422425" y="2918011"/>
            <a:ext cx="291651" cy="3686993"/>
            <a:chOff x="3505200" y="2840450"/>
            <a:chExt cx="291651" cy="368699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A8D7209-DC8B-40D2-83FC-21FF31894A3A}"/>
                </a:ext>
              </a:extLst>
            </p:cNvPr>
            <p:cNvGrpSpPr/>
            <p:nvPr/>
          </p:nvGrpSpPr>
          <p:grpSpPr>
            <a:xfrm>
              <a:off x="3505200" y="5892185"/>
              <a:ext cx="291651" cy="635258"/>
              <a:chOff x="3505200" y="5892185"/>
              <a:chExt cx="291651" cy="635258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D875005D-0CFC-4B8D-829F-0CED6BC47B41}"/>
                  </a:ext>
                </a:extLst>
              </p:cNvPr>
              <p:cNvCxnSpPr/>
              <p:nvPr/>
            </p:nvCxnSpPr>
            <p:spPr>
              <a:xfrm flipH="1">
                <a:off x="3505200" y="5892185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F5B070BB-8AAB-4353-BE40-B17A28FD3EA3}"/>
                  </a:ext>
                </a:extLst>
              </p:cNvPr>
              <p:cNvCxnSpPr/>
              <p:nvPr/>
            </p:nvCxnSpPr>
            <p:spPr>
              <a:xfrm flipH="1">
                <a:off x="3505200" y="6527443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AEE8FA0-C2DF-4414-BF7F-30B21CCBC58D}"/>
                  </a:ext>
                </a:extLst>
              </p:cNvPr>
              <p:cNvCxnSpPr/>
              <p:nvPr/>
            </p:nvCxnSpPr>
            <p:spPr>
              <a:xfrm>
                <a:off x="3776531" y="5892185"/>
                <a:ext cx="0" cy="6352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2FBA961-420E-4CB5-9156-E6D876D1E7A7}"/>
                </a:ext>
              </a:extLst>
            </p:cNvPr>
            <p:cNvGrpSpPr/>
            <p:nvPr/>
          </p:nvGrpSpPr>
          <p:grpSpPr>
            <a:xfrm>
              <a:off x="3505200" y="4271052"/>
              <a:ext cx="291651" cy="1621133"/>
              <a:chOff x="3505200" y="5892185"/>
              <a:chExt cx="291651" cy="635258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791DF324-3EE6-4D7E-ACBF-D8586217D44F}"/>
                  </a:ext>
                </a:extLst>
              </p:cNvPr>
              <p:cNvCxnSpPr/>
              <p:nvPr/>
            </p:nvCxnSpPr>
            <p:spPr>
              <a:xfrm flipH="1">
                <a:off x="3505200" y="5892185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ECF9479E-D9D9-4B6A-B5FA-196FF7D1D482}"/>
                  </a:ext>
                </a:extLst>
              </p:cNvPr>
              <p:cNvCxnSpPr/>
              <p:nvPr/>
            </p:nvCxnSpPr>
            <p:spPr>
              <a:xfrm flipH="1">
                <a:off x="3505200" y="6527443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FBBD96B-7A35-427A-829F-763A06654263}"/>
                  </a:ext>
                </a:extLst>
              </p:cNvPr>
              <p:cNvCxnSpPr/>
              <p:nvPr/>
            </p:nvCxnSpPr>
            <p:spPr>
              <a:xfrm>
                <a:off x="3776531" y="5892185"/>
                <a:ext cx="0" cy="6352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2309F8F-7B64-4FFD-8EFD-B2CE5D4B3A55}"/>
                </a:ext>
              </a:extLst>
            </p:cNvPr>
            <p:cNvGrpSpPr/>
            <p:nvPr/>
          </p:nvGrpSpPr>
          <p:grpSpPr>
            <a:xfrm>
              <a:off x="3505200" y="2840450"/>
              <a:ext cx="291651" cy="1415772"/>
              <a:chOff x="3505200" y="5892185"/>
              <a:chExt cx="291651" cy="635258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A84B93A7-C1F6-4B2F-817D-A1CB149CA65A}"/>
                  </a:ext>
                </a:extLst>
              </p:cNvPr>
              <p:cNvCxnSpPr/>
              <p:nvPr/>
            </p:nvCxnSpPr>
            <p:spPr>
              <a:xfrm flipH="1">
                <a:off x="3505200" y="5892185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26D3A3B-A3C2-429B-A967-0E1178587386}"/>
                  </a:ext>
                </a:extLst>
              </p:cNvPr>
              <p:cNvCxnSpPr/>
              <p:nvPr/>
            </p:nvCxnSpPr>
            <p:spPr>
              <a:xfrm flipH="1">
                <a:off x="3505200" y="6527443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7DF88DA-7D14-424F-A0F2-D011AC48EB7B}"/>
                  </a:ext>
                </a:extLst>
              </p:cNvPr>
              <p:cNvCxnSpPr/>
              <p:nvPr/>
            </p:nvCxnSpPr>
            <p:spPr>
              <a:xfrm>
                <a:off x="3776531" y="5892185"/>
                <a:ext cx="0" cy="6352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605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복습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1543234" y="2434532"/>
            <a:ext cx="8792792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컴포넌트끼리 정보를 주고받는 방법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우리에겐 크게 두 가지 방법이 있어요</a:t>
            </a:r>
            <a:endParaRPr lang="en-US" altLang="ko-KR" sz="36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 이름</a:t>
            </a:r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 변수</a:t>
            </a:r>
            <a:r>
              <a:rPr lang="ko-KR" altLang="en-US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만들어서 참조한다</a:t>
            </a:r>
            <a:endParaRPr lang="en-US" altLang="ko-KR" sz="36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GetComponent</a:t>
            </a:r>
            <a:r>
              <a:rPr lang="en-US" altLang="ko-KR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이용한다</a:t>
            </a:r>
            <a:endParaRPr lang="en-US" altLang="ko-KR" sz="36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45614-1A4B-4F14-A087-49A265B2BFA0}"/>
              </a:ext>
            </a:extLst>
          </p:cNvPr>
          <p:cNvSpPr txBox="1"/>
          <p:nvPr/>
        </p:nvSpPr>
        <p:spPr>
          <a:xfrm>
            <a:off x="7517314" y="6478212"/>
            <a:ext cx="44714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방법도 많지만 일단은 두 개만 설명할게요</a:t>
            </a:r>
            <a:endParaRPr lang="en-US" altLang="ko-KR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70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0BA25-8F4E-4E02-9709-CEBDB7EC18E5}"/>
              </a:ext>
            </a:extLst>
          </p:cNvPr>
          <p:cNvSpPr txBox="1"/>
          <p:nvPr/>
        </p:nvSpPr>
        <p:spPr>
          <a:xfrm>
            <a:off x="254826" y="5077787"/>
            <a:ext cx="1165346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설계화면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(Canvas)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게임 설계화면보다 훨씬 크기가 큽니다</a:t>
            </a:r>
            <a:endParaRPr lang="en-US" altLang="ko-KR" sz="24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그러니 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뷰에서 보이지 않더라도 당황하지 마세요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algn="ctr"/>
            <a:endParaRPr lang="en-US" altLang="ko-KR" sz="24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설계화면은 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뷰에서는 매우 크게 표시되지만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u="sng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크기는 게임 화면에 맞추어집니다</a:t>
            </a:r>
            <a:endParaRPr lang="en-US" altLang="ko-KR" sz="2400" u="sng" spc="-10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1B1D707C-1EB7-44FB-9802-F8C7B5B3A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7397"/>
            <a:ext cx="11879263" cy="4704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57A9DD-BD85-4B97-868A-1D1160B1E330}"/>
              </a:ext>
            </a:extLst>
          </p:cNvPr>
          <p:cNvSpPr txBox="1"/>
          <p:nvPr/>
        </p:nvSpPr>
        <p:spPr>
          <a:xfrm>
            <a:off x="726166" y="2049221"/>
            <a:ext cx="5953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ㄴ </a:t>
            </a:r>
            <a:r>
              <a:rPr lang="en-US" altLang="ko-KR" sz="1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</a:t>
            </a:r>
            <a:r>
              <a:rPr lang="ko-KR" altLang="en-US" sz="1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더블클릭하면 시점이 이동해 금방 글자가 보일거에요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 배울 것은요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88D96-F8A0-42D2-B0A7-D1864AB83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9" t="36363" r="12164" b="14499"/>
          <a:stretch/>
        </p:blipFill>
        <p:spPr bwMode="auto">
          <a:xfrm>
            <a:off x="1575911" y="2184399"/>
            <a:ext cx="8727441" cy="328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3E7816-D5E3-40C1-A09C-1ADA22D41D2B}"/>
              </a:ext>
            </a:extLst>
          </p:cNvPr>
          <p:cNvSpPr/>
          <p:nvPr/>
        </p:nvSpPr>
        <p:spPr>
          <a:xfrm>
            <a:off x="1575910" y="3420268"/>
            <a:ext cx="8727441" cy="2045811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6F1E4-C6C4-4C9C-9F29-41B9D2348F29}"/>
              </a:ext>
            </a:extLst>
          </p:cNvPr>
          <p:cNvSpPr txBox="1"/>
          <p:nvPr/>
        </p:nvSpPr>
        <p:spPr>
          <a:xfrm>
            <a:off x="559433" y="5678470"/>
            <a:ext cx="88792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~5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예제까지 실습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Session 3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F2444-CD9D-4C39-880C-A3139EB9A7B8}"/>
              </a:ext>
            </a:extLst>
          </p:cNvPr>
          <p:cNvSpPr/>
          <p:nvPr/>
        </p:nvSpPr>
        <p:spPr>
          <a:xfrm>
            <a:off x="1575910" y="2184399"/>
            <a:ext cx="8727441" cy="860358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1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 스터디에 앞서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574675" y="2090424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최대한 따라하면서 익히세요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!’</a:t>
            </a:r>
            <a:endParaRPr lang="en-US" altLang="ko-KR" sz="3000" spc="-100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92EB5-F520-44A9-8615-CE1FCFBDB028}"/>
              </a:ext>
            </a:extLst>
          </p:cNvPr>
          <p:cNvSpPr txBox="1"/>
          <p:nvPr/>
        </p:nvSpPr>
        <p:spPr>
          <a:xfrm>
            <a:off x="574675" y="2886487"/>
            <a:ext cx="9398884" cy="2523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클론코딩은 눈으로만 보는게 전부가 아닙니다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직접 따라하다가 막히는 부분이 생기는건 지극히 정상입니다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 시간을 여유롭게 배정하였으니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 중간에 실행이 안되거나 궁금증이 생기면 꼭 질문해주세요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2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21810</TotalTime>
  <Words>1770</Words>
  <Application>Microsoft Office PowerPoint</Application>
  <PresentationFormat>사용자 지정</PresentationFormat>
  <Paragraphs>445</Paragraphs>
  <Slides>47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Arial</vt:lpstr>
      <vt:lpstr>나눔바른고딕</vt:lpstr>
      <vt:lpstr>나눔스퀘어_ac</vt:lpstr>
      <vt:lpstr>돋움체</vt:lpstr>
      <vt:lpstr>나눔스퀘어_ac Bold</vt:lpstr>
      <vt:lpstr>Calibri</vt:lpstr>
      <vt:lpstr>Cambria Math</vt:lpstr>
      <vt:lpstr>나눔바른고딕 Light</vt:lpstr>
      <vt:lpstr>맑은 고딕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소현</dc:creator>
  <cp:lastModifiedBy>Alexis Diaz</cp:lastModifiedBy>
  <cp:revision>763</cp:revision>
  <dcterms:created xsi:type="dcterms:W3CDTF">2018-08-04T02:31:17Z</dcterms:created>
  <dcterms:modified xsi:type="dcterms:W3CDTF">2021-07-31T12:42:36Z</dcterms:modified>
</cp:coreProperties>
</file>